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79" r:id="rId18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2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E2C3-05E2-428B-A426-9A3E7917C8A6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8816-6421-44C3-ACFE-D8A009F3C2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E2C3-05E2-428B-A426-9A3E7917C8A6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8816-6421-44C3-ACFE-D8A009F3C2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E2C3-05E2-428B-A426-9A3E7917C8A6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8816-6421-44C3-ACFE-D8A009F3C2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E2C3-05E2-428B-A426-9A3E7917C8A6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8816-6421-44C3-ACFE-D8A009F3C2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E2C3-05E2-428B-A426-9A3E7917C8A6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8816-6421-44C3-ACFE-D8A009F3C2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E2C3-05E2-428B-A426-9A3E7917C8A6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8816-6421-44C3-ACFE-D8A009F3C2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E2C3-05E2-428B-A426-9A3E7917C8A6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8816-6421-44C3-ACFE-D8A009F3C2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E2C3-05E2-428B-A426-9A3E7917C8A6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8816-6421-44C3-ACFE-D8A009F3C2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E2C3-05E2-428B-A426-9A3E7917C8A6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8816-6421-44C3-ACFE-D8A009F3C2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E2C3-05E2-428B-A426-9A3E7917C8A6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8816-6421-44C3-ACFE-D8A009F3C2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/>
              <a:t>Asıl başlık stili için tıklatın</a:t>
            </a:r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4BE2C3-05E2-428B-A426-9A3E7917C8A6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448816-6421-44C3-ACFE-D8A009F3C2B7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BE2C3-05E2-428B-A426-9A3E7917C8A6}" type="datetimeFigureOut">
              <a:rPr lang="tr-TR" smtClean="0"/>
              <a:pPr/>
              <a:t>17.10.2016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448816-6421-44C3-ACFE-D8A009F3C2B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0" y="1259474"/>
            <a:ext cx="889248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28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Giriş</a:t>
            </a:r>
            <a:endParaRPr kumimoji="0" lang="tr-TR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Comic Sans MS" panose="030F0702030302020204" pitchFamily="66" charset="0"/>
              <a:cs typeface="Arial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B</a:t>
            </a:r>
            <a:r>
              <a:rPr kumimoji="0" lang="tr-T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irinci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derste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tr-T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hazırlanmış olunan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Taylor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Serisi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Açılımı</a:t>
            </a:r>
            <a:r>
              <a:rPr lang="tr-TR" sz="2800" dirty="0" err="1"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yla</a:t>
            </a:r>
            <a:r>
              <a:rPr lang="tr-TR" sz="2800" dirty="0"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kumimoji="0" lang="en-US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(TSA) </a:t>
            </a:r>
            <a:r>
              <a:rPr kumimoji="0" lang="tr-T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ilgili</a:t>
            </a:r>
            <a:r>
              <a:rPr kumimoji="0" lang="tr-TR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 olarak</a:t>
            </a:r>
            <a:r>
              <a:rPr kumimoji="0" lang="tr-T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 uygulamamızı, analitik</a:t>
            </a:r>
            <a:r>
              <a:rPr kumimoji="0" lang="tr-TR" sz="2800" b="0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 bir fonksiyonun türevlerine sayısal yaklaşımları türetmek için kullanılacaktır.</a:t>
            </a:r>
            <a:r>
              <a:rPr kumimoji="0" lang="tr-T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 ‘</a:t>
            </a:r>
            <a:r>
              <a:rPr lang="tr-TR" sz="2800" dirty="0"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İleri türev’ diye adlandırılan  f(x)’in birinci türevinin bir yaklaşımıyla başlarız. Burada h=</a:t>
            </a:r>
            <a:r>
              <a:rPr lang="en-US" sz="2800" b="1" dirty="0">
                <a:latin typeface="Comic Sans MS" panose="030F0702030302020204" pitchFamily="66" charset="0"/>
              </a:rPr>
              <a:t>x</a:t>
            </a:r>
            <a:r>
              <a:rPr lang="en-US" sz="2800" b="1" baseline="-25000" dirty="0">
                <a:latin typeface="Comic Sans MS" panose="030F0702030302020204" pitchFamily="66" charset="0"/>
              </a:rPr>
              <a:t>i+1</a:t>
            </a:r>
            <a:r>
              <a:rPr lang="en-US" sz="2800" b="1" dirty="0">
                <a:latin typeface="Comic Sans MS" panose="030F0702030302020204" pitchFamily="66" charset="0"/>
              </a:rPr>
              <a:t>- x</a:t>
            </a:r>
            <a:r>
              <a:rPr lang="en-US" sz="2800" b="1" baseline="-25000" dirty="0">
                <a:latin typeface="Comic Sans MS" panose="030F0702030302020204" pitchFamily="66" charset="0"/>
              </a:rPr>
              <a:t>i</a:t>
            </a:r>
            <a:endParaRPr lang="tr-TR" sz="2800" dirty="0">
              <a:latin typeface="Comic Sans MS" panose="030F0702030302020204" pitchFamily="66" charset="0"/>
              <a:ea typeface="Times New Roman" pitchFamily="18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sz="2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eşitliğini artarda iki değer için kullanacağız.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52436" y="5285873"/>
            <a:ext cx="9791716" cy="1584176"/>
          </a:xfrm>
          <a:prstGeom prst="rect">
            <a:avLst/>
          </a:prstGeom>
        </p:spPr>
      </p:pic>
      <p:sp>
        <p:nvSpPr>
          <p:cNvPr id="3" name="Dikdörtgen 2"/>
          <p:cNvSpPr/>
          <p:nvPr/>
        </p:nvSpPr>
        <p:spPr>
          <a:xfrm>
            <a:off x="0" y="332656"/>
            <a:ext cx="953928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ct val="0"/>
              </a:spcAft>
            </a:pPr>
            <a:r>
              <a:rPr lang="en-US" sz="3600" b="1" dirty="0">
                <a:solidFill>
                  <a:srgbClr val="00B050"/>
                </a:solidFill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DERS </a:t>
            </a:r>
            <a:r>
              <a:rPr lang="tr-TR" sz="3600" b="1" dirty="0">
                <a:solidFill>
                  <a:srgbClr val="00B050"/>
                </a:solidFill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2</a:t>
            </a:r>
            <a:r>
              <a:rPr lang="en-US" sz="3600" b="1" dirty="0">
                <a:solidFill>
                  <a:srgbClr val="00B050"/>
                </a:solidFill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tr-TR" sz="3600" b="1" dirty="0">
                <a:solidFill>
                  <a:srgbClr val="00B050"/>
                </a:solidFill>
                <a:latin typeface="Comic Sans MS" panose="030F0702030302020204" pitchFamily="66" charset="0"/>
                <a:ea typeface="Times New Roman" pitchFamily="18" charset="0"/>
                <a:cs typeface="Arial" pitchFamily="34" charset="0"/>
              </a:rPr>
              <a:t>Sayısal Türev ve Hata Yuvarlama</a:t>
            </a:r>
            <a:endParaRPr lang="tr-TR" sz="3600" dirty="0">
              <a:solidFill>
                <a:srgbClr val="00B050"/>
              </a:solidFill>
              <a:latin typeface="Comic Sans MS" panose="030F0702030302020204" pitchFamily="66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 fontScale="90000"/>
          </a:bodyPr>
          <a:lstStyle/>
          <a:p>
            <a:r>
              <a:rPr lang="en-US" b="1" dirty="0" err="1"/>
              <a:t>Tablo</a:t>
            </a:r>
            <a:r>
              <a:rPr lang="en-US" b="1" dirty="0"/>
              <a:t> 2.3 </a:t>
            </a:r>
            <a:r>
              <a:rPr lang="en-US" b="1" dirty="0" err="1"/>
              <a:t>Merkez</a:t>
            </a:r>
            <a:r>
              <a:rPr lang="en-US" b="1" dirty="0"/>
              <a:t> </a:t>
            </a:r>
            <a:r>
              <a:rPr lang="en-US" b="1" dirty="0" err="1"/>
              <a:t>Türev</a:t>
            </a:r>
            <a:r>
              <a:rPr lang="en-US" b="1" dirty="0"/>
              <a:t> </a:t>
            </a:r>
            <a:r>
              <a:rPr lang="en-US" b="1" dirty="0" err="1"/>
              <a:t>Yaklaşımları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196752"/>
            <a:ext cx="8820472" cy="5472608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109" y="1556792"/>
            <a:ext cx="8409236" cy="38884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5124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ÖRNEK SAYISAL TÜREV YAKLAŞIMI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dirty="0"/>
              <a:t>f(x) = sin(x)</a:t>
            </a:r>
            <a:endParaRPr lang="tr-TR" b="1" dirty="0"/>
          </a:p>
          <a:p>
            <a:r>
              <a:rPr lang="en-US" dirty="0"/>
              <a:t>Bu </a:t>
            </a:r>
            <a:r>
              <a:rPr lang="en-US" dirty="0" err="1"/>
              <a:t>üç</a:t>
            </a:r>
            <a:r>
              <a:rPr lang="en-US" dirty="0"/>
              <a:t> </a:t>
            </a:r>
            <a:r>
              <a:rPr lang="en-US" dirty="0" err="1"/>
              <a:t>sayısal</a:t>
            </a:r>
            <a:r>
              <a:rPr lang="en-US" dirty="0"/>
              <a:t> </a:t>
            </a:r>
            <a:r>
              <a:rPr lang="en-US" dirty="0" err="1"/>
              <a:t>türev</a:t>
            </a:r>
            <a:r>
              <a:rPr lang="en-US" dirty="0"/>
              <a:t> </a:t>
            </a:r>
            <a:r>
              <a:rPr lang="en-US" dirty="0" err="1"/>
              <a:t>yaklaşımlarını</a:t>
            </a:r>
            <a:r>
              <a:rPr lang="en-US" dirty="0"/>
              <a:t> </a:t>
            </a:r>
            <a:r>
              <a:rPr lang="en-US" b="1" dirty="0"/>
              <a:t>x = 1 </a:t>
            </a:r>
            <a:r>
              <a:rPr lang="en-US" dirty="0"/>
              <a:t>de </a:t>
            </a:r>
            <a:r>
              <a:rPr lang="en-US" b="1" dirty="0"/>
              <a:t>f ’(x) =cos(x)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b="1" dirty="0"/>
              <a:t>f(x) =sin(x)</a:t>
            </a:r>
            <a:r>
              <a:rPr lang="en-US" dirty="0"/>
              <a:t> </a:t>
            </a:r>
            <a:r>
              <a:rPr lang="en-US" dirty="0" err="1"/>
              <a:t>kullanarak</a:t>
            </a:r>
            <a:r>
              <a:rPr lang="en-US" dirty="0"/>
              <a:t> </a:t>
            </a:r>
            <a:r>
              <a:rPr lang="en-US" dirty="0" err="1"/>
              <a:t>sayısal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örneği</a:t>
            </a:r>
            <a:r>
              <a:rPr lang="en-US" dirty="0"/>
              <a:t> </a:t>
            </a:r>
            <a:r>
              <a:rPr lang="en-US" b="1" dirty="0"/>
              <a:t>Visual Basic with Applications (VBA)</a:t>
            </a:r>
            <a:r>
              <a:rPr lang="en-US" dirty="0"/>
              <a:t> </a:t>
            </a:r>
            <a:r>
              <a:rPr lang="en-US" b="1" dirty="0" err="1"/>
              <a:t>fonksiyonlarını</a:t>
            </a:r>
            <a:r>
              <a:rPr lang="en-US" b="1" dirty="0"/>
              <a:t> </a:t>
            </a:r>
            <a:r>
              <a:rPr lang="en-US" dirty="0" err="1"/>
              <a:t>hazırladık</a:t>
            </a:r>
            <a:r>
              <a:rPr lang="en-US" dirty="0"/>
              <a:t>.</a:t>
            </a:r>
            <a:endParaRPr lang="tr-TR" dirty="0"/>
          </a:p>
          <a:p>
            <a:r>
              <a:rPr lang="it-IT" b="1" dirty="0"/>
              <a:t>İleri Türev, O(h) Kesme hatası </a:t>
            </a:r>
            <a:endParaRPr lang="en-US" dirty="0"/>
          </a:p>
          <a:p>
            <a:r>
              <a:rPr lang="it-IT" dirty="0"/>
              <a:t> </a:t>
            </a:r>
            <a:endParaRPr lang="en-US" dirty="0"/>
          </a:p>
          <a:p>
            <a:r>
              <a:rPr lang="it-IT" dirty="0"/>
              <a:t> </a:t>
            </a:r>
            <a:r>
              <a:rPr lang="it-IT" b="1" dirty="0"/>
              <a:t>B3</a:t>
            </a:r>
            <a:r>
              <a:rPr lang="it-IT" dirty="0"/>
              <a:t> hücresi</a:t>
            </a:r>
            <a:r>
              <a:rPr lang="it-IT" b="1" dirty="0"/>
              <a:t> sin(1)</a:t>
            </a:r>
            <a:r>
              <a:rPr lang="it-IT" dirty="0"/>
              <a:t> eşitliği yazılarak ‘.841470985’ ile doğru değeri bulundurur</a:t>
            </a:r>
            <a:r>
              <a:rPr lang="it-IT" b="1" dirty="0"/>
              <a:t>.</a:t>
            </a:r>
            <a:r>
              <a:rPr lang="it-IT" dirty="0"/>
              <a:t> </a:t>
            </a:r>
            <a:r>
              <a:rPr lang="en-US" b="1" dirty="0"/>
              <a:t>C3 </a:t>
            </a:r>
            <a:r>
              <a:rPr lang="en-US" dirty="0" err="1"/>
              <a:t>hücresi</a:t>
            </a:r>
            <a:r>
              <a:rPr lang="en-US" dirty="0"/>
              <a:t> f‘(1) =</a:t>
            </a:r>
            <a:r>
              <a:rPr lang="en-US" b="1" dirty="0"/>
              <a:t>cos(1)</a:t>
            </a:r>
            <a:r>
              <a:rPr lang="en-US" dirty="0"/>
              <a:t> </a:t>
            </a:r>
            <a:r>
              <a:rPr lang="en-US" dirty="0" err="1"/>
              <a:t>fonksiyonu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‘.540302306’ </a:t>
            </a:r>
            <a:r>
              <a:rPr lang="en-US" dirty="0" err="1"/>
              <a:t>değeri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ilk </a:t>
            </a:r>
            <a:r>
              <a:rPr lang="en-US" dirty="0" err="1"/>
              <a:t>yaklaşımı</a:t>
            </a:r>
            <a:r>
              <a:rPr lang="en-US" dirty="0"/>
              <a:t> </a:t>
            </a:r>
            <a:r>
              <a:rPr lang="en-US" dirty="0" err="1"/>
              <a:t>gösterir</a:t>
            </a:r>
            <a:r>
              <a:rPr lang="en-US" dirty="0"/>
              <a:t>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98443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404664"/>
            <a:ext cx="8363272" cy="5721499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/>
              <a:t>2.3</a:t>
            </a:r>
            <a:r>
              <a:rPr lang="en-US" dirty="0"/>
              <a:t> </a:t>
            </a:r>
            <a:r>
              <a:rPr lang="en-US" dirty="0" err="1"/>
              <a:t>eşitliği</a:t>
            </a:r>
            <a:r>
              <a:rPr lang="en-US" dirty="0"/>
              <a:t> </a:t>
            </a:r>
            <a:r>
              <a:rPr lang="en-US" dirty="0" err="1"/>
              <a:t>ile</a:t>
            </a:r>
            <a:r>
              <a:rPr lang="en-US" dirty="0"/>
              <a:t> </a:t>
            </a:r>
            <a:r>
              <a:rPr lang="en-US" b="1" dirty="0" err="1"/>
              <a:t>İleri</a:t>
            </a:r>
            <a:r>
              <a:rPr lang="en-US" b="1" dirty="0"/>
              <a:t> </a:t>
            </a:r>
            <a:r>
              <a:rPr lang="en-US" b="1" dirty="0" err="1"/>
              <a:t>Türev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b="1" dirty="0"/>
              <a:t>VBA </a:t>
            </a:r>
            <a:r>
              <a:rPr lang="en-US" dirty="0" err="1"/>
              <a:t>fonksiyon</a:t>
            </a:r>
            <a:r>
              <a:rPr lang="en-US" dirty="0"/>
              <a:t> </a:t>
            </a:r>
            <a:r>
              <a:rPr lang="en-US" dirty="0" err="1"/>
              <a:t>kodu</a:t>
            </a:r>
            <a:r>
              <a:rPr lang="en-US" dirty="0"/>
              <a:t> </a:t>
            </a:r>
            <a:r>
              <a:rPr lang="en-US" dirty="0" err="1"/>
              <a:t>aşağıdadır</a:t>
            </a:r>
            <a:r>
              <a:rPr lang="en-US" dirty="0"/>
              <a:t>:</a:t>
            </a:r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Function dfdx_F1(x, h)</a:t>
            </a:r>
            <a:endParaRPr lang="en-US" dirty="0"/>
          </a:p>
          <a:p>
            <a:r>
              <a:rPr lang="en-US" b="1" dirty="0"/>
              <a:t>dfdx_F1 = (f(x + h) - f(x)) / h</a:t>
            </a:r>
            <a:endParaRPr lang="en-US" dirty="0"/>
          </a:p>
          <a:p>
            <a:r>
              <a:rPr lang="en-US" b="1" dirty="0"/>
              <a:t>End Function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 err="1"/>
              <a:t>Burada</a:t>
            </a:r>
            <a:r>
              <a:rPr lang="en-US" b="1" dirty="0"/>
              <a:t>,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Function f(x)</a:t>
            </a:r>
            <a:endParaRPr lang="en-US" dirty="0"/>
          </a:p>
          <a:p>
            <a:r>
              <a:rPr lang="en-US" b="1" dirty="0"/>
              <a:t>f = Sin(x)</a:t>
            </a:r>
            <a:endParaRPr lang="en-US" dirty="0"/>
          </a:p>
          <a:p>
            <a:r>
              <a:rPr lang="en-US" b="1" dirty="0"/>
              <a:t>End Function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151635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332656"/>
            <a:ext cx="8363272" cy="5793507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/>
              <a:t>B5 </a:t>
            </a:r>
            <a:r>
              <a:rPr lang="en-US" dirty="0" err="1"/>
              <a:t>hücresi</a:t>
            </a:r>
            <a:r>
              <a:rPr lang="en-US" dirty="0"/>
              <a:t> </a:t>
            </a:r>
            <a:r>
              <a:rPr lang="en-US" dirty="0" err="1"/>
              <a:t>içine</a:t>
            </a:r>
            <a:r>
              <a:rPr lang="en-US" dirty="0"/>
              <a:t> </a:t>
            </a:r>
            <a:r>
              <a:rPr lang="en-US" b="1" dirty="0"/>
              <a:t>.497363753</a:t>
            </a:r>
            <a:r>
              <a:rPr lang="en-US" dirty="0"/>
              <a:t> </a:t>
            </a:r>
            <a:r>
              <a:rPr lang="en-US" dirty="0" err="1"/>
              <a:t>değeri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kez</a:t>
            </a:r>
            <a:r>
              <a:rPr lang="en-US" dirty="0"/>
              <a:t> </a:t>
            </a:r>
            <a:r>
              <a:rPr lang="en-US" dirty="0" err="1"/>
              <a:t>girildiğinde</a:t>
            </a:r>
            <a:r>
              <a:rPr lang="en-US" dirty="0"/>
              <a:t> </a:t>
            </a:r>
            <a:r>
              <a:rPr lang="en-US" b="1" dirty="0"/>
              <a:t>B5 </a:t>
            </a:r>
            <a:r>
              <a:rPr lang="en-US" dirty="0" err="1"/>
              <a:t>hücresinin</a:t>
            </a:r>
            <a:r>
              <a:rPr lang="en-US" dirty="0"/>
              <a:t> alt </a:t>
            </a:r>
            <a:r>
              <a:rPr lang="en-US" dirty="0" err="1"/>
              <a:t>sağ</a:t>
            </a:r>
            <a:r>
              <a:rPr lang="en-US" dirty="0"/>
              <a:t> </a:t>
            </a:r>
            <a:r>
              <a:rPr lang="en-US" dirty="0" err="1"/>
              <a:t>taraf</a:t>
            </a:r>
            <a:r>
              <a:rPr lang="en-US" dirty="0"/>
              <a:t> </a:t>
            </a:r>
            <a:r>
              <a:rPr lang="en-US" dirty="0" err="1"/>
              <a:t>köşesinden</a:t>
            </a:r>
            <a:r>
              <a:rPr lang="en-US" dirty="0"/>
              <a:t> </a:t>
            </a:r>
            <a:r>
              <a:rPr lang="en-US" dirty="0" err="1"/>
              <a:t>klik</a:t>
            </a:r>
            <a:r>
              <a:rPr lang="en-US" dirty="0"/>
              <a:t> </a:t>
            </a:r>
            <a:r>
              <a:rPr lang="en-US" dirty="0" err="1"/>
              <a:t>yapıp</a:t>
            </a:r>
            <a:r>
              <a:rPr lang="en-US" dirty="0"/>
              <a:t> </a:t>
            </a:r>
            <a:r>
              <a:rPr lang="en-US" dirty="0" err="1"/>
              <a:t>aşağı</a:t>
            </a:r>
            <a:r>
              <a:rPr lang="en-US" dirty="0"/>
              <a:t> </a:t>
            </a:r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çektiğimizde</a:t>
            </a:r>
            <a:r>
              <a:rPr lang="en-US" dirty="0"/>
              <a:t> </a:t>
            </a:r>
            <a:r>
              <a:rPr lang="en-US" b="1" dirty="0"/>
              <a:t>B6 - B16 </a:t>
            </a:r>
            <a:r>
              <a:rPr lang="en-US" dirty="0" err="1"/>
              <a:t>hücreleri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b="1" dirty="0"/>
              <a:t>dfdx_F1</a:t>
            </a:r>
            <a:r>
              <a:rPr lang="en-US" dirty="0"/>
              <a:t> </a:t>
            </a:r>
            <a:r>
              <a:rPr lang="en-US" dirty="0" err="1"/>
              <a:t>fonksiyonunun</a:t>
            </a:r>
            <a:r>
              <a:rPr lang="en-US" dirty="0"/>
              <a:t> </a:t>
            </a:r>
            <a:r>
              <a:rPr lang="en-US" dirty="0" err="1"/>
              <a:t>özel</a:t>
            </a:r>
            <a:r>
              <a:rPr lang="en-US" dirty="0"/>
              <a:t> </a:t>
            </a:r>
            <a:r>
              <a:rPr lang="en-US" dirty="0" err="1"/>
              <a:t>değerleriyle</a:t>
            </a:r>
            <a:r>
              <a:rPr lang="en-US" dirty="0"/>
              <a:t> </a:t>
            </a:r>
            <a:r>
              <a:rPr lang="en-US" dirty="0" err="1"/>
              <a:t>doldurmuş</a:t>
            </a:r>
            <a:r>
              <a:rPr lang="en-US" dirty="0"/>
              <a:t> </a:t>
            </a:r>
            <a:r>
              <a:rPr lang="en-US" dirty="0" err="1"/>
              <a:t>oluruz</a:t>
            </a:r>
            <a:r>
              <a:rPr lang="en-US" dirty="0"/>
              <a:t>. </a:t>
            </a:r>
          </a:p>
          <a:p>
            <a:r>
              <a:rPr lang="en-US" dirty="0"/>
              <a:t> </a:t>
            </a:r>
          </a:p>
          <a:p>
            <a:r>
              <a:rPr lang="en-US" dirty="0"/>
              <a:t>Bu </a:t>
            </a:r>
            <a:r>
              <a:rPr lang="en-US" dirty="0" err="1"/>
              <a:t>örnek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doğru</a:t>
            </a:r>
            <a:r>
              <a:rPr lang="en-US" dirty="0"/>
              <a:t> </a:t>
            </a:r>
            <a:r>
              <a:rPr lang="en-US" dirty="0" err="1"/>
              <a:t>hata</a:t>
            </a:r>
            <a:r>
              <a:rPr lang="en-US" dirty="0"/>
              <a:t> (</a:t>
            </a:r>
            <a:r>
              <a:rPr lang="en-US" b="1" dirty="0"/>
              <a:t>true error-</a:t>
            </a:r>
            <a:r>
              <a:rPr lang="en-US" b="1" dirty="0" err="1"/>
              <a:t>te</a:t>
            </a:r>
            <a:r>
              <a:rPr lang="en-US" b="1" dirty="0"/>
              <a:t>)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hesapsal</a:t>
            </a:r>
            <a:r>
              <a:rPr lang="en-US" dirty="0"/>
              <a:t> </a:t>
            </a:r>
            <a:r>
              <a:rPr lang="en-US" dirty="0" err="1"/>
              <a:t>hataları</a:t>
            </a:r>
            <a:r>
              <a:rPr lang="en-US" dirty="0"/>
              <a:t> (</a:t>
            </a:r>
            <a:r>
              <a:rPr lang="en-US" b="1" dirty="0"/>
              <a:t>computational error-</a:t>
            </a:r>
            <a:r>
              <a:rPr lang="en-US" b="1" dirty="0" err="1"/>
              <a:t>ce</a:t>
            </a:r>
            <a:r>
              <a:rPr lang="en-US" b="1" dirty="0"/>
              <a:t>) </a:t>
            </a:r>
            <a:r>
              <a:rPr lang="en-US" dirty="0" err="1"/>
              <a:t>şimdi</a:t>
            </a:r>
            <a:r>
              <a:rPr lang="en-US" dirty="0"/>
              <a:t> </a:t>
            </a:r>
            <a:r>
              <a:rPr lang="en-US" dirty="0" err="1"/>
              <a:t>tanıtmış</a:t>
            </a:r>
            <a:r>
              <a:rPr lang="en-US" dirty="0"/>
              <a:t> </a:t>
            </a:r>
            <a:r>
              <a:rPr lang="en-US" dirty="0" err="1"/>
              <a:t>olacağız</a:t>
            </a:r>
            <a:r>
              <a:rPr lang="en-US" dirty="0"/>
              <a:t>. </a:t>
            </a:r>
            <a:r>
              <a:rPr lang="en-US" dirty="0" err="1"/>
              <a:t>Anlamlı</a:t>
            </a:r>
            <a:r>
              <a:rPr lang="en-US" dirty="0"/>
              <a:t> </a:t>
            </a:r>
            <a:r>
              <a:rPr lang="en-US" dirty="0" err="1"/>
              <a:t>sayı</a:t>
            </a:r>
            <a:r>
              <a:rPr lang="en-US" dirty="0"/>
              <a:t> </a:t>
            </a:r>
            <a:r>
              <a:rPr lang="en-US" dirty="0" err="1"/>
              <a:t>basamağı</a:t>
            </a:r>
            <a:r>
              <a:rPr lang="en-US" dirty="0"/>
              <a:t> </a:t>
            </a:r>
            <a:r>
              <a:rPr lang="en-US" b="1" dirty="0" err="1"/>
              <a:t>sft</a:t>
            </a:r>
            <a:r>
              <a:rPr lang="en-US" b="1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b="1" dirty="0" err="1"/>
              <a:t>sfc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da </a:t>
            </a:r>
            <a:r>
              <a:rPr lang="en-US" dirty="0" err="1"/>
              <a:t>bunların</a:t>
            </a:r>
            <a:r>
              <a:rPr lang="en-US" dirty="0"/>
              <a:t> </a:t>
            </a:r>
            <a:r>
              <a:rPr lang="en-US" dirty="0" err="1"/>
              <a:t>karşılığı</a:t>
            </a:r>
            <a:r>
              <a:rPr lang="en-US" dirty="0"/>
              <a:t> </a:t>
            </a:r>
            <a:r>
              <a:rPr lang="en-US" dirty="0" err="1"/>
              <a:t>olarak</a:t>
            </a:r>
            <a:r>
              <a:rPr lang="en-US" dirty="0"/>
              <a:t> </a:t>
            </a:r>
            <a:r>
              <a:rPr lang="en-US" dirty="0" err="1"/>
              <a:t>kullanacağız</a:t>
            </a:r>
            <a:r>
              <a:rPr lang="en-US" dirty="0"/>
              <a:t>. </a:t>
            </a:r>
          </a:p>
          <a:p>
            <a:r>
              <a:rPr lang="en-US" dirty="0"/>
              <a:t> </a:t>
            </a:r>
          </a:p>
          <a:p>
            <a:r>
              <a:rPr lang="en-US" b="1" dirty="0" err="1"/>
              <a:t>nte</a:t>
            </a:r>
            <a:r>
              <a:rPr lang="en-US" b="1" dirty="0"/>
              <a:t> </a:t>
            </a:r>
            <a:r>
              <a:rPr lang="en-US" dirty="0"/>
              <a:t>in </a:t>
            </a:r>
            <a:r>
              <a:rPr lang="en-US" dirty="0" err="1"/>
              <a:t>hücresini</a:t>
            </a:r>
            <a:r>
              <a:rPr lang="en-US" dirty="0"/>
              <a:t> </a:t>
            </a:r>
            <a:r>
              <a:rPr lang="en-US" dirty="0" err="1"/>
              <a:t>kullanarak</a:t>
            </a:r>
            <a:r>
              <a:rPr lang="en-US" dirty="0"/>
              <a:t> </a:t>
            </a:r>
            <a:r>
              <a:rPr lang="en-US" dirty="0" err="1"/>
              <a:t>anlamlı</a:t>
            </a:r>
            <a:r>
              <a:rPr lang="en-US" dirty="0"/>
              <a:t> </a:t>
            </a:r>
            <a:r>
              <a:rPr lang="en-US" dirty="0" err="1"/>
              <a:t>basamak</a:t>
            </a:r>
            <a:r>
              <a:rPr lang="en-US" dirty="0"/>
              <a:t> </a:t>
            </a:r>
            <a:r>
              <a:rPr lang="en-US" dirty="0" err="1"/>
              <a:t>sayısını</a:t>
            </a:r>
            <a:r>
              <a:rPr lang="en-US" dirty="0"/>
              <a:t> </a:t>
            </a:r>
            <a:r>
              <a:rPr lang="en-US" dirty="0" err="1"/>
              <a:t>hesaplamak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b="1" dirty="0"/>
              <a:t>, E5</a:t>
            </a:r>
            <a:r>
              <a:rPr lang="en-US" dirty="0"/>
              <a:t> </a:t>
            </a:r>
            <a:r>
              <a:rPr lang="en-US" dirty="0" err="1"/>
              <a:t>hücresi</a:t>
            </a:r>
            <a:r>
              <a:rPr lang="en-US" dirty="0"/>
              <a:t> </a:t>
            </a:r>
            <a:r>
              <a:rPr lang="en-US" dirty="0" err="1"/>
              <a:t>içine</a:t>
            </a:r>
            <a:r>
              <a:rPr lang="en-US" dirty="0"/>
              <a:t> </a:t>
            </a:r>
            <a:r>
              <a:rPr lang="en-US" b="1" dirty="0"/>
              <a:t>‘= 1 - log10(abs( D5)) </a:t>
            </a:r>
            <a:r>
              <a:rPr lang="en-US" dirty="0" err="1"/>
              <a:t>yazarak</a:t>
            </a:r>
            <a:r>
              <a:rPr lang="en-US" dirty="0"/>
              <a:t> </a:t>
            </a:r>
            <a:r>
              <a:rPr lang="en-US" b="1" dirty="0" err="1"/>
              <a:t>sft</a:t>
            </a:r>
            <a:r>
              <a:rPr lang="en-US" dirty="0"/>
              <a:t> </a:t>
            </a:r>
            <a:r>
              <a:rPr lang="en-US" dirty="0" err="1"/>
              <a:t>değerini</a:t>
            </a:r>
            <a:r>
              <a:rPr lang="en-US" dirty="0"/>
              <a:t> </a:t>
            </a:r>
            <a:r>
              <a:rPr lang="en-US" dirty="0" err="1"/>
              <a:t>hesaplayacağız</a:t>
            </a:r>
            <a:r>
              <a:rPr lang="en-US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38984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err="1"/>
              <a:t>Çalışma</a:t>
            </a:r>
            <a:r>
              <a:rPr lang="en-US" b="1" dirty="0"/>
              <a:t> </a:t>
            </a:r>
            <a:r>
              <a:rPr lang="en-US" b="1" dirty="0" err="1"/>
              <a:t>sayfası</a:t>
            </a:r>
            <a:r>
              <a:rPr lang="en-US" b="1" dirty="0"/>
              <a:t> 2.1 </a:t>
            </a:r>
            <a:r>
              <a:rPr lang="en-US" b="1" dirty="0" err="1"/>
              <a:t>İleri</a:t>
            </a:r>
            <a:r>
              <a:rPr lang="en-US" b="1" dirty="0"/>
              <a:t> </a:t>
            </a:r>
            <a:r>
              <a:rPr lang="en-US" b="1" dirty="0" err="1"/>
              <a:t>Türev</a:t>
            </a:r>
            <a:r>
              <a:rPr lang="en-US" b="1" dirty="0"/>
              <a:t> 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7" name="İçerik Yer Tutucusu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72541062"/>
              </p:ext>
            </p:extLst>
          </p:nvPr>
        </p:nvGraphicFramePr>
        <p:xfrm>
          <a:off x="107503" y="1663858"/>
          <a:ext cx="8856990" cy="428542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984110">
                  <a:extLst>
                    <a:ext uri="{9D8B030D-6E8A-4147-A177-3AD203B41FA5}">
                      <a16:colId xmlns:a16="http://schemas.microsoft.com/office/drawing/2014/main" val="4076688787"/>
                    </a:ext>
                  </a:extLst>
                </a:gridCol>
                <a:gridCol w="984110">
                  <a:extLst>
                    <a:ext uri="{9D8B030D-6E8A-4147-A177-3AD203B41FA5}">
                      <a16:colId xmlns:a16="http://schemas.microsoft.com/office/drawing/2014/main" val="282929009"/>
                    </a:ext>
                  </a:extLst>
                </a:gridCol>
                <a:gridCol w="984110">
                  <a:extLst>
                    <a:ext uri="{9D8B030D-6E8A-4147-A177-3AD203B41FA5}">
                      <a16:colId xmlns:a16="http://schemas.microsoft.com/office/drawing/2014/main" val="4120622097"/>
                    </a:ext>
                  </a:extLst>
                </a:gridCol>
                <a:gridCol w="984110">
                  <a:extLst>
                    <a:ext uri="{9D8B030D-6E8A-4147-A177-3AD203B41FA5}">
                      <a16:colId xmlns:a16="http://schemas.microsoft.com/office/drawing/2014/main" val="4029449619"/>
                    </a:ext>
                  </a:extLst>
                </a:gridCol>
                <a:gridCol w="984110">
                  <a:extLst>
                    <a:ext uri="{9D8B030D-6E8A-4147-A177-3AD203B41FA5}">
                      <a16:colId xmlns:a16="http://schemas.microsoft.com/office/drawing/2014/main" val="2133281891"/>
                    </a:ext>
                  </a:extLst>
                </a:gridCol>
                <a:gridCol w="984110">
                  <a:extLst>
                    <a:ext uri="{9D8B030D-6E8A-4147-A177-3AD203B41FA5}">
                      <a16:colId xmlns:a16="http://schemas.microsoft.com/office/drawing/2014/main" val="1069619286"/>
                    </a:ext>
                  </a:extLst>
                </a:gridCol>
                <a:gridCol w="984110">
                  <a:extLst>
                    <a:ext uri="{9D8B030D-6E8A-4147-A177-3AD203B41FA5}">
                      <a16:colId xmlns:a16="http://schemas.microsoft.com/office/drawing/2014/main" val="4059174425"/>
                    </a:ext>
                  </a:extLst>
                </a:gridCol>
                <a:gridCol w="984110">
                  <a:extLst>
                    <a:ext uri="{9D8B030D-6E8A-4147-A177-3AD203B41FA5}">
                      <a16:colId xmlns:a16="http://schemas.microsoft.com/office/drawing/2014/main" val="1384272981"/>
                    </a:ext>
                  </a:extLst>
                </a:gridCol>
                <a:gridCol w="984110">
                  <a:extLst>
                    <a:ext uri="{9D8B030D-6E8A-4147-A177-3AD203B41FA5}">
                      <a16:colId xmlns:a16="http://schemas.microsoft.com/office/drawing/2014/main" val="3714501715"/>
                    </a:ext>
                  </a:extLst>
                </a:gridCol>
              </a:tblGrid>
              <a:tr h="346046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A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B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D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G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92516429"/>
                  </a:ext>
                </a:extLst>
              </a:tr>
              <a:tr h="26262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x = 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f(x) = sin(x) =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F '(x) = cos(x) =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222030779"/>
                  </a:ext>
                </a:extLst>
              </a:tr>
              <a:tr h="26262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1.00E+00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0.841470985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0.540302306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827412694"/>
                  </a:ext>
                </a:extLst>
              </a:tr>
              <a:tr h="26262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h( h/10)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dfdx_F1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Nte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Sft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Ce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nce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sfc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4187404539"/>
                  </a:ext>
                </a:extLst>
              </a:tr>
              <a:tr h="26262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1.00E-01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0.497363753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0.042938553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0.079471349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 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901585222"/>
                  </a:ext>
                </a:extLst>
              </a:tr>
              <a:tr h="26262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6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0.536085981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0.004216325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0.00780364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0.038722228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0.072231377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18691019"/>
                  </a:ext>
                </a:extLst>
              </a:tr>
              <a:tr h="26262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0.539881480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0.000420826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0.00077887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0.003795499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0.007030246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3.2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336971062"/>
                  </a:ext>
                </a:extLst>
              </a:tr>
              <a:tr h="26262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0.540260231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0.000042074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7.78721E-05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0.000378751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0.000701053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4.2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079861739"/>
                  </a:ext>
                </a:extLst>
              </a:tr>
              <a:tr h="26262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0.00001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0.540298099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0.000004207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7.78705E-06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0.000037867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7.00855E-05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4123056096"/>
                  </a:ext>
                </a:extLst>
              </a:tr>
              <a:tr h="26262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0.000001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0.540301885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0.000000421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7.78725E-07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0.000003787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7.00833E-06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594367776"/>
                  </a:ext>
                </a:extLst>
              </a:tr>
              <a:tr h="26262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1E-07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0.540302264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0.000000042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7.74153E-08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0.000000379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7.0131E-07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631576483"/>
                  </a:ext>
                </a:extLst>
              </a:tr>
              <a:tr h="26262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1E-08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0.540302303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0.000000003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5.49671E-09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FFFF00"/>
                          </a:highlight>
                        </a:rPr>
                        <a:t>9.3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0.000000039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7.19186E-08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  <a:highlight>
                            <a:srgbClr val="FFFF00"/>
                          </a:highlight>
                        </a:rPr>
                        <a:t>8.1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2627139507"/>
                  </a:ext>
                </a:extLst>
              </a:tr>
              <a:tr h="26262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1E-09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0.540302358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-0.000000053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-9.72442E-08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8.0  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0.000000056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1.02741E-07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58901546"/>
                  </a:ext>
                </a:extLst>
              </a:tr>
              <a:tr h="26262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14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1E-10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0.540302247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0.000000058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1.08238E-07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-0.000000111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-2.05482E-07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7.7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148770433"/>
                  </a:ext>
                </a:extLst>
              </a:tr>
              <a:tr h="26262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1E-11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0.540301137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0.000001169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2.16306E-06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-0.000001110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-2.05482E-06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6.7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1823987033"/>
                  </a:ext>
                </a:extLst>
              </a:tr>
              <a:tr h="262625"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1E-12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0.540345546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-0.000043240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-8.00297E-05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5.1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0.000044409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8.21862E-05</a:t>
                      </a:r>
                      <a:endParaRPr lang="en-US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algn="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5.1</a:t>
                      </a:r>
                      <a:endParaRPr lang="en-US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b"/>
                </a:tc>
                <a:extLst>
                  <a:ext uri="{0D108BD9-81ED-4DB2-BD59-A6C34878D82A}">
                    <a16:rowId xmlns:a16="http://schemas.microsoft.com/office/drawing/2014/main" val="359796022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846138"/>
            <a:ext cx="9681074" cy="246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Forward Difference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274420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/>
              <a:t>Geri Türev için</a:t>
            </a:r>
            <a:r>
              <a:rPr lang="en-US" dirty="0"/>
              <a:t> </a:t>
            </a:r>
            <a:r>
              <a:rPr lang="en-US" b="1" dirty="0"/>
              <a:t>VBA </a:t>
            </a:r>
            <a:r>
              <a:rPr lang="tr-TR" b="1" dirty="0"/>
              <a:t>fonksiyon kodu</a:t>
            </a:r>
            <a:r>
              <a:rPr lang="en-US" dirty="0"/>
              <a:t>: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Function dfdx_B1(x, h)</a:t>
            </a:r>
            <a:endParaRPr lang="en-US" dirty="0"/>
          </a:p>
          <a:p>
            <a:r>
              <a:rPr lang="en-US" b="1" dirty="0"/>
              <a:t>dfdx_B1 = (f(x ) - f(x - h)) / h</a:t>
            </a:r>
            <a:endParaRPr lang="en-US" dirty="0"/>
          </a:p>
          <a:p>
            <a:r>
              <a:rPr lang="en-US" b="1" dirty="0"/>
              <a:t>End Function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tr-TR" b="1" dirty="0"/>
              <a:t>Burada</a:t>
            </a:r>
            <a:r>
              <a:rPr lang="en-US" b="1" dirty="0"/>
              <a:t>,</a:t>
            </a:r>
            <a:endParaRPr lang="en-US" dirty="0"/>
          </a:p>
          <a:p>
            <a:r>
              <a:rPr lang="en-US" b="1" dirty="0"/>
              <a:t> </a:t>
            </a:r>
            <a:endParaRPr lang="en-US" dirty="0"/>
          </a:p>
          <a:p>
            <a:r>
              <a:rPr lang="en-US" b="1" dirty="0"/>
              <a:t>Function f(x)</a:t>
            </a:r>
            <a:endParaRPr lang="en-US" dirty="0"/>
          </a:p>
          <a:p>
            <a:r>
              <a:rPr lang="en-US" b="1" dirty="0"/>
              <a:t>f = Sin(x)</a:t>
            </a:r>
            <a:endParaRPr lang="en-US" dirty="0"/>
          </a:p>
          <a:p>
            <a:r>
              <a:rPr lang="en-US" b="1" dirty="0"/>
              <a:t>End Function</a:t>
            </a:r>
            <a:endParaRPr lang="en-US" dirty="0"/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6852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7504" y="603599"/>
            <a:ext cx="8928992" cy="6254402"/>
          </a:xfrm>
        </p:spPr>
        <p:txBody>
          <a:bodyPr>
            <a:noAutofit/>
          </a:bodyPr>
          <a:lstStyle/>
          <a:p>
            <a:r>
              <a:rPr lang="en-US" sz="2000" b="1" dirty="0"/>
              <a:t>Function dfdx_C2_sf(x, sf)</a:t>
            </a:r>
            <a:endParaRPr lang="en-US" sz="2000" dirty="0"/>
          </a:p>
          <a:p>
            <a:r>
              <a:rPr lang="en-US" sz="2000" b="1" dirty="0"/>
              <a:t>Dim </a:t>
            </a:r>
            <a:r>
              <a:rPr lang="en-US" sz="2000" b="1" dirty="0" err="1"/>
              <a:t>ans</a:t>
            </a:r>
            <a:r>
              <a:rPr lang="en-US" sz="2000" b="1" dirty="0"/>
              <a:t>(1 To 2)   ‘Dimension statement needed to return a vector</a:t>
            </a:r>
            <a:endParaRPr lang="en-US" sz="2000" dirty="0"/>
          </a:p>
          <a:p>
            <a:r>
              <a:rPr lang="en-US" sz="2000" b="1" dirty="0"/>
              <a:t>    h = x / 10</a:t>
            </a:r>
            <a:endParaRPr lang="en-US" sz="2000" dirty="0"/>
          </a:p>
          <a:p>
            <a:r>
              <a:rPr lang="en-US" sz="2000" b="1" dirty="0"/>
              <a:t>    </a:t>
            </a:r>
            <a:r>
              <a:rPr lang="en-US" sz="2000" b="1" dirty="0" err="1"/>
              <a:t>nce</a:t>
            </a:r>
            <a:r>
              <a:rPr lang="en-US" sz="2000" b="1" dirty="0"/>
              <a:t> = 1</a:t>
            </a:r>
            <a:r>
              <a:rPr lang="tr-TR" sz="2000" b="1" dirty="0"/>
              <a:t> </a:t>
            </a:r>
          </a:p>
          <a:p>
            <a:r>
              <a:rPr lang="en-US" sz="2000" b="1" dirty="0" err="1"/>
              <a:t>dfdx_old</a:t>
            </a:r>
            <a:r>
              <a:rPr lang="en-US" sz="2000" b="1" dirty="0"/>
              <a:t> = dfdx_C2(x, h)</a:t>
            </a:r>
            <a:endParaRPr lang="tr-TR" sz="2000" b="1" dirty="0"/>
          </a:p>
          <a:p>
            <a:r>
              <a:rPr lang="en-US" sz="2000" b="1" dirty="0"/>
              <a:t> </a:t>
            </a:r>
            <a:r>
              <a:rPr lang="en-US" sz="2000" b="1" dirty="0" err="1"/>
              <a:t>i</a:t>
            </a:r>
            <a:r>
              <a:rPr lang="en-US" sz="2000" b="1"/>
              <a:t> = 1</a:t>
            </a:r>
            <a:endParaRPr lang="en-US" sz="2000" dirty="0"/>
          </a:p>
          <a:p>
            <a:r>
              <a:rPr lang="en-US" sz="2000" b="1" dirty="0"/>
              <a:t>While Abs(</a:t>
            </a:r>
            <a:r>
              <a:rPr lang="en-US" sz="2000" b="1" dirty="0" err="1"/>
              <a:t>nce</a:t>
            </a:r>
            <a:r>
              <a:rPr lang="en-US" sz="2000" b="1" dirty="0"/>
              <a:t>) &gt; 10 ^ (1-sf)</a:t>
            </a:r>
            <a:endParaRPr lang="en-US" sz="2000" dirty="0"/>
          </a:p>
          <a:p>
            <a:r>
              <a:rPr lang="en-US" sz="2000" b="1" dirty="0"/>
              <a:t>    </a:t>
            </a:r>
            <a:r>
              <a:rPr lang="en-US" sz="2000" b="1" dirty="0" err="1"/>
              <a:t>i</a:t>
            </a:r>
            <a:r>
              <a:rPr lang="en-US" sz="2000" b="1" dirty="0"/>
              <a:t> = </a:t>
            </a:r>
            <a:r>
              <a:rPr lang="en-US" sz="2000" b="1" dirty="0" err="1"/>
              <a:t>i</a:t>
            </a:r>
            <a:r>
              <a:rPr lang="en-US" sz="2000" b="1" dirty="0"/>
              <a:t> + 1</a:t>
            </a:r>
            <a:endParaRPr lang="en-US" sz="2000" dirty="0"/>
          </a:p>
          <a:p>
            <a:r>
              <a:rPr lang="en-US" sz="2000" b="1" dirty="0"/>
              <a:t>    h = h / 3</a:t>
            </a:r>
            <a:r>
              <a:rPr lang="tr-TR" sz="2000" dirty="0"/>
              <a:t> </a:t>
            </a:r>
            <a:r>
              <a:rPr lang="en-US" sz="2000" b="1" dirty="0"/>
              <a:t>'h is divided by 3 to shift 1 decimal place because O(h</a:t>
            </a:r>
            <a:r>
              <a:rPr lang="en-US" sz="2000" b="1" baseline="30000" dirty="0"/>
              <a:t>2</a:t>
            </a:r>
            <a:r>
              <a:rPr lang="en-US" sz="2000" b="1" dirty="0"/>
              <a:t>)</a:t>
            </a:r>
            <a:endParaRPr lang="en-US" sz="2000" dirty="0"/>
          </a:p>
          <a:p>
            <a:r>
              <a:rPr lang="en-US" sz="2000" b="1" dirty="0"/>
              <a:t>    </a:t>
            </a:r>
            <a:r>
              <a:rPr lang="en-US" sz="2000" b="1" dirty="0" err="1"/>
              <a:t>dfdxnew</a:t>
            </a:r>
            <a:r>
              <a:rPr lang="en-US" sz="2000" b="1" dirty="0"/>
              <a:t> = dfdx_C2(x, h)</a:t>
            </a:r>
            <a:endParaRPr lang="en-US" sz="2000" dirty="0"/>
          </a:p>
          <a:p>
            <a:r>
              <a:rPr lang="en-US" sz="2000" b="1" dirty="0"/>
              <a:t>    </a:t>
            </a:r>
            <a:r>
              <a:rPr lang="en-US" sz="2000" b="1" dirty="0" err="1"/>
              <a:t>nce</a:t>
            </a:r>
            <a:r>
              <a:rPr lang="en-US" sz="2000" b="1" dirty="0"/>
              <a:t> = (</a:t>
            </a:r>
            <a:r>
              <a:rPr lang="en-US" sz="2000" b="1" dirty="0" err="1"/>
              <a:t>dfdxnew</a:t>
            </a:r>
            <a:r>
              <a:rPr lang="en-US" sz="2000" b="1" dirty="0"/>
              <a:t> - </a:t>
            </a:r>
            <a:r>
              <a:rPr lang="en-US" sz="2000" b="1" dirty="0" err="1"/>
              <a:t>dfdxold</a:t>
            </a:r>
            <a:r>
              <a:rPr lang="en-US" sz="2000" b="1" dirty="0"/>
              <a:t>) / </a:t>
            </a:r>
            <a:r>
              <a:rPr lang="en-US" sz="2000" b="1" dirty="0" err="1"/>
              <a:t>dfdxnew</a:t>
            </a:r>
            <a:endParaRPr lang="en-US" sz="2000" dirty="0"/>
          </a:p>
          <a:p>
            <a:r>
              <a:rPr lang="en-US" sz="2000" b="1" dirty="0"/>
              <a:t> If </a:t>
            </a:r>
            <a:r>
              <a:rPr lang="en-US" sz="2000" b="1" dirty="0" err="1"/>
              <a:t>i</a:t>
            </a:r>
            <a:r>
              <a:rPr lang="en-US" sz="2000" b="1" dirty="0"/>
              <a:t> &gt; 100 Then </a:t>
            </a:r>
            <a:r>
              <a:rPr lang="en-US" sz="2000" b="1" dirty="0" err="1"/>
              <a:t>nce</a:t>
            </a:r>
            <a:r>
              <a:rPr lang="en-US" sz="2000" b="1" dirty="0"/>
              <a:t> = 0 </a:t>
            </a:r>
            <a:endParaRPr lang="en-US" sz="2000" dirty="0"/>
          </a:p>
          <a:p>
            <a:r>
              <a:rPr lang="en-US" sz="2000" b="1" dirty="0"/>
              <a:t>    </a:t>
            </a:r>
            <a:r>
              <a:rPr lang="en-US" sz="2000" b="1" dirty="0" err="1"/>
              <a:t>dfdxold</a:t>
            </a:r>
            <a:r>
              <a:rPr lang="en-US" sz="2000" b="1" dirty="0"/>
              <a:t> = </a:t>
            </a:r>
            <a:r>
              <a:rPr lang="en-US" sz="2000" b="1" dirty="0" err="1"/>
              <a:t>dfdxnew</a:t>
            </a:r>
            <a:endParaRPr lang="en-US" sz="2000" dirty="0"/>
          </a:p>
          <a:p>
            <a:r>
              <a:rPr lang="en-US" sz="2000" b="1" dirty="0"/>
              <a:t>Wend</a:t>
            </a:r>
            <a:endParaRPr lang="en-US" sz="2000" dirty="0"/>
          </a:p>
          <a:p>
            <a:r>
              <a:rPr lang="en-US" sz="2000" b="1" dirty="0"/>
              <a:t>    </a:t>
            </a:r>
            <a:r>
              <a:rPr lang="en-US" sz="2000" b="1" dirty="0" err="1"/>
              <a:t>ans</a:t>
            </a:r>
            <a:r>
              <a:rPr lang="en-US" sz="2000" b="1" dirty="0"/>
              <a:t>(1) = </a:t>
            </a:r>
            <a:r>
              <a:rPr lang="en-US" sz="2000" b="1" dirty="0" err="1"/>
              <a:t>dfdxnew</a:t>
            </a:r>
            <a:endParaRPr lang="en-US" sz="2000" dirty="0"/>
          </a:p>
          <a:p>
            <a:r>
              <a:rPr lang="en-US" sz="2000" b="1" dirty="0"/>
              <a:t>    </a:t>
            </a:r>
            <a:r>
              <a:rPr lang="en-US" sz="2000" b="1" dirty="0" err="1"/>
              <a:t>ans</a:t>
            </a:r>
            <a:r>
              <a:rPr lang="en-US" sz="2000" b="1" dirty="0"/>
              <a:t>(2) = </a:t>
            </a:r>
            <a:r>
              <a:rPr lang="en-US" sz="2000" b="1" dirty="0" err="1"/>
              <a:t>i</a:t>
            </a:r>
            <a:endParaRPr lang="en-US" sz="2000" dirty="0"/>
          </a:p>
          <a:p>
            <a:r>
              <a:rPr lang="en-US" sz="2000" b="1" dirty="0"/>
              <a:t>    dfdx_C2_sf = </a:t>
            </a:r>
            <a:r>
              <a:rPr lang="en-US" sz="2000" b="1" dirty="0" err="1"/>
              <a:t>ans</a:t>
            </a:r>
            <a:endParaRPr lang="en-US" sz="2000" dirty="0"/>
          </a:p>
          <a:p>
            <a:r>
              <a:rPr lang="en-US" sz="2000" b="1" dirty="0"/>
              <a:t>End Function</a:t>
            </a:r>
            <a:endParaRPr lang="en-US" sz="2000" dirty="0"/>
          </a:p>
        </p:txBody>
      </p:sp>
      <p:sp>
        <p:nvSpPr>
          <p:cNvPr id="4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95536" y="18823"/>
            <a:ext cx="9253431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r-TR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‘</a:t>
            </a:r>
            <a:r>
              <a:rPr lang="tr-TR" altLang="en-US" sz="3200" b="1" dirty="0" err="1">
                <a:latin typeface="Arial" panose="020B0604020202020204" pitchFamily="34" charset="0"/>
                <a:ea typeface="Times New Roman" panose="02020603050405020304" pitchFamily="18" charset="0"/>
              </a:rPr>
              <a:t>While</a:t>
            </a:r>
            <a:r>
              <a:rPr kumimoji="0" lang="tr-TR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’ Döngülü</a:t>
            </a:r>
            <a:r>
              <a:rPr kumimoji="0" lang="tr-TR" altLang="en-US" sz="3200" b="1" i="0" u="none" strike="noStrike" cap="none" normalizeH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kumimoji="0" lang="tr-TR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Merkez Türev </a:t>
            </a:r>
            <a:r>
              <a:rPr kumimoji="0" lang="en-US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VBA </a:t>
            </a:r>
            <a:r>
              <a:rPr kumimoji="0" lang="tr-TR" altLang="en-US" sz="32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fonksiyonu</a:t>
            </a:r>
            <a:endParaRPr kumimoji="0" lang="en-US" altLang="en-US" sz="32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113671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543163"/>
            <a:ext cx="9144000" cy="3046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tr-TR" sz="3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Burada Rn </a:t>
            </a:r>
            <a:r>
              <a:rPr lang="en-US" sz="3200" b="1" dirty="0"/>
              <a:t>n+1</a:t>
            </a:r>
            <a:r>
              <a:rPr lang="tr-TR" sz="3200" b="1" dirty="0"/>
              <a:t>’den </a:t>
            </a:r>
            <a:r>
              <a:rPr lang="en-US" sz="3200" b="1" dirty="0"/>
              <a:t>∞</a:t>
            </a:r>
            <a:r>
              <a:rPr lang="tr-TR" sz="3200" b="1" dirty="0"/>
              <a:t>’e kadar </a:t>
            </a:r>
            <a:r>
              <a:rPr lang="tr-TR" sz="3200" b="1" dirty="0" err="1"/>
              <a:t>TSA’ın</a:t>
            </a:r>
            <a:r>
              <a:rPr lang="tr-TR" sz="3200" b="1" dirty="0"/>
              <a:t> tüm terimlerini içinde bulundurur ve ‘arta kalan terimlerin tamamıdır.</a:t>
            </a:r>
            <a:r>
              <a:rPr lang="en-US" sz="3200" b="1" dirty="0"/>
              <a:t> </a:t>
            </a:r>
            <a:r>
              <a:rPr lang="en-US" sz="32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Bunları</a:t>
            </a:r>
            <a:r>
              <a:rPr lang="en-US" sz="3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yapmak</a:t>
            </a:r>
            <a:r>
              <a:rPr lang="en-US" sz="3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için</a:t>
            </a:r>
            <a:r>
              <a:rPr lang="en-US" sz="3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Excel </a:t>
            </a:r>
            <a:r>
              <a:rPr lang="en-US" sz="32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ve</a:t>
            </a:r>
            <a:r>
              <a:rPr lang="en-US" sz="3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Visual Basic </a:t>
            </a:r>
            <a:r>
              <a:rPr lang="en-US" sz="32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Uygulamalarının</a:t>
            </a:r>
            <a:r>
              <a:rPr lang="en-US" sz="3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(</a:t>
            </a:r>
            <a:r>
              <a:rPr lang="en-US" sz="32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Visual Basic for Applications</a:t>
            </a:r>
            <a:r>
              <a:rPr lang="en-US" sz="3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, </a:t>
            </a:r>
            <a:r>
              <a:rPr lang="en-US" sz="3200" b="1" dirty="0">
                <a:latin typeface="Arial" pitchFamily="34" charset="0"/>
                <a:ea typeface="Times New Roman" pitchFamily="18" charset="0"/>
                <a:cs typeface="Arial" pitchFamily="34" charset="0"/>
              </a:rPr>
              <a:t>VBA</a:t>
            </a:r>
            <a:r>
              <a:rPr lang="en-US" sz="3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) </a:t>
            </a:r>
            <a:r>
              <a:rPr lang="en-US" sz="32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nasıl</a:t>
            </a:r>
            <a:r>
              <a:rPr lang="en-US" sz="3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kullanabileceğimize</a:t>
            </a:r>
            <a:r>
              <a:rPr lang="en-US" sz="3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 </a:t>
            </a:r>
            <a:r>
              <a:rPr lang="en-US" sz="3200" dirty="0" err="1">
                <a:latin typeface="Arial" pitchFamily="34" charset="0"/>
                <a:ea typeface="Times New Roman" pitchFamily="18" charset="0"/>
                <a:cs typeface="Arial" pitchFamily="34" charset="0"/>
              </a:rPr>
              <a:t>bakacağız</a:t>
            </a:r>
            <a:r>
              <a:rPr lang="en-US" sz="3200" dirty="0">
                <a:latin typeface="Arial" pitchFamily="34" charset="0"/>
                <a:ea typeface="Times New Roman" pitchFamily="18" charset="0"/>
                <a:cs typeface="Arial" pitchFamily="34" charset="0"/>
              </a:rPr>
              <a:t>. </a:t>
            </a:r>
            <a:endParaRPr lang="en-US" sz="32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1" y="3861048"/>
            <a:ext cx="9608557" cy="895306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756592" y="2944614"/>
            <a:ext cx="8762134" cy="846511"/>
          </a:xfrm>
          <a:prstGeom prst="rect">
            <a:avLst/>
          </a:prstGeom>
        </p:spPr>
      </p:pic>
      <p:pic>
        <p:nvPicPr>
          <p:cNvPr id="6" name="Resim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421818" y="715691"/>
            <a:ext cx="8427360" cy="525822"/>
          </a:xfrm>
          <a:prstGeom prst="rect">
            <a:avLst/>
          </a:prstGeom>
        </p:spPr>
      </p:pic>
      <p:sp>
        <p:nvSpPr>
          <p:cNvPr id="2" name="Dikdörtgen 1"/>
          <p:cNvSpPr/>
          <p:nvPr/>
        </p:nvSpPr>
        <p:spPr>
          <a:xfrm>
            <a:off x="-108520" y="1628801"/>
            <a:ext cx="925252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US" sz="28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Eşitlik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2.1 </a:t>
            </a:r>
            <a:r>
              <a:rPr lang="en-US" sz="28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deki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f ’(</a:t>
            </a:r>
            <a:r>
              <a:rPr lang="en-US" sz="2800" b="1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lang="en-US" sz="2800" b="1" baseline="-250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8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)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için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çözüm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yaparak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: </a:t>
            </a:r>
            <a:endParaRPr lang="tr-TR" sz="28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b="1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O (h </a:t>
            </a:r>
            <a:r>
              <a:rPr lang="en-US" sz="2800" b="1" baseline="300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2</a:t>
            </a:r>
            <a:r>
              <a:rPr lang="en-US" sz="2800" b="1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)/h= O (h)</a:t>
            </a:r>
            <a:endParaRPr lang="en-US" sz="2800" dirty="0">
              <a:latin typeface="Comic Sans MS" panose="030F0702030302020204" pitchFamily="66" charset="0"/>
              <a:ea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 </a:t>
            </a:r>
            <a:endParaRPr lang="en-US" sz="2800" dirty="0">
              <a:effectLst/>
              <a:latin typeface="Comic Sans MS" panose="030F0702030302020204" pitchFamily="66" charset="0"/>
              <a:ea typeface="Times New Roman" panose="02020603050405020304" pitchFamily="18" charset="0"/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323528" y="3921562"/>
            <a:ext cx="820891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O(h)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lı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kesme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değerini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düşürerek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Birinci</a:t>
            </a:r>
            <a:r>
              <a:rPr lang="en-US" sz="28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Derece</a:t>
            </a:r>
            <a:r>
              <a:rPr lang="en-US" sz="28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İleri</a:t>
            </a:r>
            <a:r>
              <a:rPr lang="en-US" sz="28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Açılım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Yaklaşımına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gore </a:t>
            </a:r>
            <a:r>
              <a:rPr lang="en-US" sz="28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f’(</a:t>
            </a:r>
            <a:r>
              <a:rPr lang="en-US" sz="2800" b="1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lang="en-US" sz="2800" b="1" baseline="-25000" dirty="0">
                <a:latin typeface="Comic Sans MS" panose="030F0702030302020204" pitchFamily="66" charset="0"/>
                <a:ea typeface="Times New Roman" panose="02020603050405020304" pitchFamily="18" charset="0"/>
                <a:cs typeface="Arial" panose="020B0604020202020204" pitchFamily="34" charset="0"/>
              </a:rPr>
              <a:t>i</a:t>
            </a:r>
            <a:r>
              <a:rPr lang="en-US" sz="2800" b="1" dirty="0">
                <a:latin typeface="Comic Sans MS" panose="030F0702030302020204" pitchFamily="66" charset="0"/>
                <a:ea typeface="Times New Roman" panose="02020603050405020304" pitchFamily="18" charset="0"/>
              </a:rPr>
              <a:t>)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sahip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Comic Sans MS" panose="030F0702030302020204" pitchFamily="66" charset="0"/>
                <a:ea typeface="Times New Roman" panose="02020603050405020304" pitchFamily="18" charset="0"/>
              </a:rPr>
              <a:t>olabiliriz</a:t>
            </a:r>
            <a:r>
              <a:rPr lang="en-US" sz="2800" dirty="0">
                <a:latin typeface="Comic Sans MS" panose="030F0702030302020204" pitchFamily="66" charset="0"/>
                <a:ea typeface="Times New Roman" panose="02020603050405020304" pitchFamily="18" charset="0"/>
              </a:rPr>
              <a:t>: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27584" y="836712"/>
            <a:ext cx="8522973" cy="1152128"/>
          </a:xfrm>
          <a:prstGeom prst="rect">
            <a:avLst/>
          </a:prstGeom>
        </p:spPr>
      </p:pic>
      <p:sp>
        <p:nvSpPr>
          <p:cNvPr id="5" name="Dikdörtgen 4"/>
          <p:cNvSpPr/>
          <p:nvPr/>
        </p:nvSpPr>
        <p:spPr>
          <a:xfrm>
            <a:off x="467544" y="1988840"/>
            <a:ext cx="820891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Benzer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şekilde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Birinci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Derece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Geri </a:t>
            </a:r>
            <a:r>
              <a:rPr lang="en-US" sz="2800" b="1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Türev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f‘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en-US" sz="2800" b="1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x</a:t>
            </a:r>
            <a:r>
              <a:rPr lang="en-US" sz="2800" b="1" baseline="-25000" dirty="0">
                <a:latin typeface="Times New Roman" panose="02020603050405020304" pitchFamily="18" charset="0"/>
                <a:ea typeface="Times New Roman" panose="02020603050405020304" pitchFamily="18" charset="0"/>
                <a:cs typeface="Arial" panose="020B0604020202020204" pitchFamily="34" charset="0"/>
              </a:rPr>
              <a:t>i 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Açılımına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da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sahip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olabiliriz</a:t>
            </a:r>
            <a:r>
              <a:rPr lang="en-US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</a:t>
            </a:r>
            <a:endParaRPr lang="en-US" sz="2800" dirty="0"/>
          </a:p>
        </p:txBody>
      </p:sp>
      <p:pic>
        <p:nvPicPr>
          <p:cNvPr id="9" name="Resim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836712" y="3175766"/>
            <a:ext cx="10075013" cy="936104"/>
          </a:xfrm>
          <a:prstGeom prst="rect">
            <a:avLst/>
          </a:prstGeom>
        </p:spPr>
      </p:pic>
      <p:sp>
        <p:nvSpPr>
          <p:cNvPr id="10" name="Dikdörtgen 9"/>
          <p:cNvSpPr/>
          <p:nvPr/>
        </p:nvSpPr>
        <p:spPr>
          <a:xfrm>
            <a:off x="447138" y="4581128"/>
            <a:ext cx="805670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800" b="1" dirty="0">
                <a:latin typeface="Comic Sans MS" panose="030F0702030302020204" pitchFamily="66" charset="0"/>
                <a:cs typeface="Arial" panose="020B0604020202020204" pitchFamily="34" charset="0"/>
              </a:rPr>
              <a:t>Birinci mertebe Geri Türev İfadesinin Yaklaşımının </a:t>
            </a:r>
            <a:r>
              <a:rPr lang="tr-TR" sz="2800" dirty="0">
                <a:latin typeface="Comic Sans MS" panose="030F0702030302020204" pitchFamily="66" charset="0"/>
                <a:cs typeface="Arial" panose="020B0604020202020204" pitchFamily="34" charset="0"/>
              </a:rPr>
              <a:t>türevli detayı çok benzerdir ve bir uygulama olarak bırakılmıştır.</a:t>
            </a:r>
            <a:endParaRPr lang="en-US" sz="28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19447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332656"/>
            <a:ext cx="8507288" cy="6408712"/>
          </a:xfrm>
        </p:spPr>
        <p:txBody>
          <a:bodyPr>
            <a:normAutofit fontScale="92500" lnSpcReduction="20000"/>
          </a:bodyPr>
          <a:lstStyle/>
          <a:p>
            <a:endParaRPr lang="tr-TR" dirty="0"/>
          </a:p>
          <a:p>
            <a:r>
              <a:rPr lang="en-US" b="1" dirty="0"/>
              <a:t>2.3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b="1" dirty="0"/>
              <a:t>2.4</a:t>
            </a:r>
            <a:r>
              <a:rPr lang="en-US" dirty="0"/>
              <a:t>,  </a:t>
            </a:r>
            <a:r>
              <a:rPr lang="en-US" dirty="0" err="1"/>
              <a:t>eşitliklerini</a:t>
            </a:r>
            <a:r>
              <a:rPr lang="en-US" dirty="0"/>
              <a:t> alt-</a:t>
            </a:r>
            <a:r>
              <a:rPr lang="en-US" dirty="0" err="1"/>
              <a:t>alta</a:t>
            </a:r>
            <a:r>
              <a:rPr lang="en-US" dirty="0"/>
              <a:t> </a:t>
            </a:r>
            <a:r>
              <a:rPr lang="en-US" dirty="0" err="1"/>
              <a:t>topladığımızda</a:t>
            </a:r>
            <a:r>
              <a:rPr lang="en-US" dirty="0"/>
              <a:t> </a:t>
            </a:r>
            <a:r>
              <a:rPr lang="en-US" b="1" dirty="0"/>
              <a:t>f ‘(x)</a:t>
            </a:r>
            <a:r>
              <a:rPr lang="en-US" dirty="0"/>
              <a:t> at ‘</a:t>
            </a:r>
            <a:r>
              <a:rPr lang="en-US" b="1" dirty="0"/>
              <a:t>x</a:t>
            </a:r>
            <a:r>
              <a:rPr lang="en-US" b="1" baseline="-25000" dirty="0"/>
              <a:t>i</a:t>
            </a:r>
            <a:r>
              <a:rPr lang="en-US" b="1" dirty="0"/>
              <a:t>’ </a:t>
            </a:r>
            <a:r>
              <a:rPr lang="en-US" b="1" baseline="-25000" dirty="0"/>
              <a:t> </a:t>
            </a:r>
            <a:r>
              <a:rPr lang="en-US" dirty="0" err="1"/>
              <a:t>değerini</a:t>
            </a:r>
            <a:r>
              <a:rPr lang="en-US" dirty="0"/>
              <a:t> </a:t>
            </a:r>
            <a:r>
              <a:rPr lang="en-US" dirty="0" err="1"/>
              <a:t>çekerek</a:t>
            </a:r>
            <a:r>
              <a:rPr lang="en-US" dirty="0"/>
              <a:t> </a:t>
            </a:r>
            <a:r>
              <a:rPr lang="en-US" dirty="0" err="1"/>
              <a:t>yeniden</a:t>
            </a:r>
            <a:r>
              <a:rPr lang="en-US" dirty="0"/>
              <a:t> </a:t>
            </a:r>
            <a:r>
              <a:rPr lang="en-US" b="1" dirty="0"/>
              <a:t>(x</a:t>
            </a:r>
            <a:r>
              <a:rPr lang="en-US" b="1" baseline="-25000" dirty="0"/>
              <a:t>i</a:t>
            </a:r>
            <a:r>
              <a:rPr lang="en-US" b="1" dirty="0"/>
              <a:t>) </a:t>
            </a:r>
            <a:r>
              <a:rPr lang="en-US" dirty="0" err="1"/>
              <a:t>deki</a:t>
            </a:r>
            <a:r>
              <a:rPr lang="en-US" dirty="0"/>
              <a:t> </a:t>
            </a:r>
            <a:r>
              <a:rPr lang="en-US" b="1" dirty="0"/>
              <a:t>f’(x</a:t>
            </a:r>
            <a:r>
              <a:rPr lang="en-US" b="1" baseline="-25000" dirty="0"/>
              <a:t>i</a:t>
            </a:r>
            <a:r>
              <a:rPr lang="en-US" b="1" dirty="0"/>
              <a:t>)  </a:t>
            </a:r>
            <a:r>
              <a:rPr lang="en-US" dirty="0" err="1"/>
              <a:t>fonksiyonunu</a:t>
            </a:r>
            <a:r>
              <a:rPr lang="en-US" dirty="0"/>
              <a:t> </a:t>
            </a:r>
            <a:r>
              <a:rPr lang="en-US" dirty="0" err="1"/>
              <a:t>aşağıdaki</a:t>
            </a:r>
            <a:r>
              <a:rPr lang="en-US" dirty="0"/>
              <a:t> </a:t>
            </a:r>
            <a:r>
              <a:rPr lang="en-US" dirty="0" err="1"/>
              <a:t>gibi</a:t>
            </a:r>
            <a:r>
              <a:rPr lang="en-US" dirty="0"/>
              <a:t> </a:t>
            </a:r>
            <a:r>
              <a:rPr lang="en-US" dirty="0" err="1"/>
              <a:t>yazarız</a:t>
            </a:r>
            <a:r>
              <a:rPr lang="en-US" b="1" dirty="0"/>
              <a:t>:</a:t>
            </a:r>
            <a:endParaRPr lang="en-US" dirty="0"/>
          </a:p>
          <a:p>
            <a:endParaRPr lang="tr-TR" dirty="0"/>
          </a:p>
          <a:p>
            <a:endParaRPr lang="tr-TR" dirty="0"/>
          </a:p>
          <a:p>
            <a:endParaRPr lang="tr-TR" dirty="0"/>
          </a:p>
          <a:p>
            <a:r>
              <a:rPr lang="en-US" dirty="0"/>
              <a:t>Bu </a:t>
            </a:r>
            <a:r>
              <a:rPr lang="en-US" dirty="0" err="1"/>
              <a:t>elde</a:t>
            </a:r>
            <a:r>
              <a:rPr lang="en-US" dirty="0"/>
              <a:t> </a:t>
            </a:r>
            <a:r>
              <a:rPr lang="en-US" dirty="0" err="1"/>
              <a:t>edilen</a:t>
            </a:r>
            <a:r>
              <a:rPr lang="en-US" dirty="0"/>
              <a:t> </a:t>
            </a:r>
            <a:r>
              <a:rPr lang="en-US" dirty="0" err="1"/>
              <a:t>denkleme</a:t>
            </a:r>
            <a:r>
              <a:rPr lang="en-US" dirty="0"/>
              <a:t> de </a:t>
            </a:r>
            <a:r>
              <a:rPr lang="en-US" dirty="0" err="1"/>
              <a:t>kısaca</a:t>
            </a:r>
            <a:r>
              <a:rPr lang="en-US" dirty="0"/>
              <a:t> </a:t>
            </a:r>
            <a:r>
              <a:rPr lang="en-US" u="sng" dirty="0" err="1"/>
              <a:t>Merkez</a:t>
            </a:r>
            <a:r>
              <a:rPr lang="en-US" u="sng" dirty="0"/>
              <a:t> </a:t>
            </a:r>
            <a:r>
              <a:rPr lang="en-US" u="sng" dirty="0" err="1"/>
              <a:t>Türev</a:t>
            </a:r>
            <a:r>
              <a:rPr lang="en-US" dirty="0"/>
              <a:t> </a:t>
            </a:r>
            <a:r>
              <a:rPr lang="en-US" dirty="0" err="1"/>
              <a:t>Yaklaşımı</a:t>
            </a:r>
            <a:r>
              <a:rPr lang="en-US" dirty="0"/>
              <a:t> </a:t>
            </a:r>
            <a:r>
              <a:rPr lang="en-US" dirty="0" err="1"/>
              <a:t>diyebiliriz</a:t>
            </a:r>
            <a:r>
              <a:rPr lang="en-US" dirty="0"/>
              <a:t>. </a:t>
            </a:r>
          </a:p>
          <a:p>
            <a:r>
              <a:rPr lang="en-US" dirty="0" err="1"/>
              <a:t>Aşağıdaki</a:t>
            </a:r>
            <a:r>
              <a:rPr lang="en-US" dirty="0"/>
              <a:t> </a:t>
            </a:r>
            <a:r>
              <a:rPr lang="en-US" dirty="0" err="1"/>
              <a:t>notlar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kısaltmalar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pratik</a:t>
            </a:r>
            <a:r>
              <a:rPr lang="en-US" dirty="0"/>
              <a:t> </a:t>
            </a:r>
            <a:r>
              <a:rPr lang="en-US" dirty="0" err="1"/>
              <a:t>olmasından</a:t>
            </a:r>
            <a:r>
              <a:rPr lang="en-US" dirty="0"/>
              <a:t> </a:t>
            </a:r>
            <a:r>
              <a:rPr lang="en-US" dirty="0" err="1"/>
              <a:t>dolayı</a:t>
            </a:r>
            <a:r>
              <a:rPr lang="en-US" dirty="0"/>
              <a:t> </a:t>
            </a:r>
            <a:r>
              <a:rPr lang="en-US" dirty="0" err="1"/>
              <a:t>bundan</a:t>
            </a:r>
            <a:r>
              <a:rPr lang="en-US" dirty="0"/>
              <a:t> </a:t>
            </a:r>
            <a:r>
              <a:rPr lang="en-US" dirty="0" err="1"/>
              <a:t>sonraki</a:t>
            </a:r>
            <a:r>
              <a:rPr lang="en-US" dirty="0"/>
              <a:t> </a:t>
            </a:r>
            <a:r>
              <a:rPr lang="en-US" dirty="0" err="1"/>
              <a:t>hesaplamalarda</a:t>
            </a:r>
            <a:r>
              <a:rPr lang="en-US" dirty="0"/>
              <a:t> </a:t>
            </a:r>
            <a:r>
              <a:rPr lang="en-US" dirty="0" err="1"/>
              <a:t>kullanılacaktır</a:t>
            </a:r>
            <a:r>
              <a:rPr lang="en-US" dirty="0"/>
              <a:t>.</a:t>
            </a:r>
            <a:endParaRPr lang="tr-TR" dirty="0"/>
          </a:p>
          <a:p>
            <a:endParaRPr lang="en-US" dirty="0"/>
          </a:p>
          <a:p>
            <a:r>
              <a:rPr lang="en-US" b="1" dirty="0"/>
              <a:t>h  = x </a:t>
            </a:r>
            <a:r>
              <a:rPr lang="en-US" b="1" baseline="-25000" dirty="0" err="1"/>
              <a:t>i</a:t>
            </a:r>
            <a:r>
              <a:rPr lang="en-US" b="1" baseline="-25000" dirty="0"/>
              <a:t> +1  – </a:t>
            </a:r>
            <a:r>
              <a:rPr lang="en-US" b="1" dirty="0"/>
              <a:t> x </a:t>
            </a:r>
            <a:r>
              <a:rPr lang="en-US" b="1" baseline="-25000" dirty="0" err="1"/>
              <a:t>i</a:t>
            </a:r>
            <a:r>
              <a:rPr lang="en-US" b="1" baseline="-25000" dirty="0"/>
              <a:t> </a:t>
            </a:r>
            <a:r>
              <a:rPr lang="en-US" b="1" dirty="0"/>
              <a:t>’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</a:t>
            </a:r>
            <a:r>
              <a:rPr lang="en-US" b="1" dirty="0"/>
              <a:t>  f ( x</a:t>
            </a:r>
            <a:r>
              <a:rPr lang="en-US" b="1" baseline="-25000" dirty="0"/>
              <a:t> </a:t>
            </a:r>
            <a:r>
              <a:rPr lang="en-US" b="1" baseline="-25000" dirty="0" err="1"/>
              <a:t>i</a:t>
            </a:r>
            <a:r>
              <a:rPr lang="en-US" b="1" baseline="-25000" dirty="0"/>
              <a:t> + 1</a:t>
            </a:r>
            <a:r>
              <a:rPr lang="en-US" b="1" dirty="0"/>
              <a:t>)  =  f ( x </a:t>
            </a:r>
            <a:r>
              <a:rPr lang="en-US" b="1" baseline="-25000" dirty="0" err="1"/>
              <a:t>i</a:t>
            </a:r>
            <a:r>
              <a:rPr lang="en-US" b="1" dirty="0"/>
              <a:t> + h) = f </a:t>
            </a:r>
            <a:r>
              <a:rPr lang="en-US" b="1" baseline="-25000" dirty="0" err="1"/>
              <a:t>i</a:t>
            </a:r>
            <a:r>
              <a:rPr lang="en-US" b="1" baseline="-25000" dirty="0"/>
              <a:t> + 1</a:t>
            </a:r>
            <a:r>
              <a:rPr lang="en-US" b="1" dirty="0"/>
              <a:t> </a:t>
            </a:r>
            <a:endParaRPr lang="tr-TR" b="1" dirty="0"/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116632" y="2276872"/>
            <a:ext cx="9431824" cy="864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785116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476672"/>
            <a:ext cx="8363272" cy="5649491"/>
          </a:xfrm>
        </p:spPr>
        <p:txBody>
          <a:bodyPr/>
          <a:lstStyle/>
          <a:p>
            <a:pPr marL="0" indent="0">
              <a:buNone/>
            </a:pPr>
            <a:r>
              <a:rPr lang="it-IT" b="1" dirty="0"/>
              <a:t>Şekil 2.1 (a) : İleri , (b) : Geri ,    (c) : Merkez  Türevleri</a:t>
            </a:r>
            <a:endParaRPr lang="en-US" dirty="0"/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12" y="1466582"/>
            <a:ext cx="3744416" cy="2808312"/>
          </a:xfrm>
          <a:prstGeom prst="rect">
            <a:avLst/>
          </a:prstGeom>
        </p:spPr>
      </p:pic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79986" y="1308603"/>
            <a:ext cx="4010756" cy="2998456"/>
          </a:xfrm>
          <a:prstGeom prst="rect">
            <a:avLst/>
          </a:prstGeom>
        </p:spPr>
      </p:pic>
      <p:pic>
        <p:nvPicPr>
          <p:cNvPr id="8" name="Resim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50726" y="3961142"/>
            <a:ext cx="4066404" cy="29969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70643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251520" y="260648"/>
            <a:ext cx="8435280" cy="5865515"/>
          </a:xfrm>
        </p:spPr>
        <p:txBody>
          <a:bodyPr>
            <a:normAutofit fontScale="92500" lnSpcReduction="20000"/>
          </a:bodyPr>
          <a:lstStyle/>
          <a:p>
            <a:r>
              <a:rPr lang="en-US" dirty="0" err="1"/>
              <a:t>Türevlere</a:t>
            </a:r>
            <a:r>
              <a:rPr lang="en-US" dirty="0"/>
              <a:t> </a:t>
            </a:r>
            <a:r>
              <a:rPr lang="en-US" dirty="0" err="1"/>
              <a:t>farklı</a:t>
            </a:r>
            <a:r>
              <a:rPr lang="en-US" dirty="0"/>
              <a:t> </a:t>
            </a:r>
            <a:r>
              <a:rPr lang="en-US" dirty="0" err="1"/>
              <a:t>yaklaşımları</a:t>
            </a:r>
            <a:r>
              <a:rPr lang="en-US" dirty="0"/>
              <a:t> </a:t>
            </a:r>
            <a:r>
              <a:rPr lang="en-US" dirty="0" err="1"/>
              <a:t>kullanmanın</a:t>
            </a:r>
            <a:r>
              <a:rPr lang="en-US" dirty="0"/>
              <a:t>  </a:t>
            </a:r>
            <a:r>
              <a:rPr lang="en-US" dirty="0" err="1"/>
              <a:t>avantaj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dezavantajları</a:t>
            </a:r>
            <a:r>
              <a:rPr lang="en-US" dirty="0"/>
              <a:t> </a:t>
            </a:r>
            <a:r>
              <a:rPr lang="en-US" dirty="0" err="1"/>
              <a:t>sıkça</a:t>
            </a:r>
            <a:r>
              <a:rPr lang="en-US" dirty="0"/>
              <a:t> </a:t>
            </a:r>
            <a:r>
              <a:rPr lang="tr-TR" dirty="0"/>
              <a:t>ortaya çıkar</a:t>
            </a:r>
            <a:r>
              <a:rPr lang="en-US" dirty="0"/>
              <a:t>. </a:t>
            </a:r>
            <a:r>
              <a:rPr lang="en-US" dirty="0" err="1"/>
              <a:t>İleri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Geri </a:t>
            </a:r>
            <a:r>
              <a:rPr lang="en-US" dirty="0" err="1"/>
              <a:t>tahminler</a:t>
            </a:r>
            <a:r>
              <a:rPr lang="tr-TR" dirty="0"/>
              <a:t>,</a:t>
            </a:r>
            <a:r>
              <a:rPr lang="en-US" dirty="0"/>
              <a:t> </a:t>
            </a:r>
            <a:r>
              <a:rPr lang="en-US" dirty="0" err="1"/>
              <a:t>tahmindeki</a:t>
            </a:r>
            <a:r>
              <a:rPr lang="en-US" dirty="0"/>
              <a:t> </a:t>
            </a:r>
            <a:r>
              <a:rPr lang="en-US" dirty="0" err="1"/>
              <a:t>asimetriyi</a:t>
            </a:r>
            <a:r>
              <a:rPr lang="en-US" dirty="0"/>
              <a:t> </a:t>
            </a:r>
            <a:r>
              <a:rPr lang="en-US" dirty="0" err="1"/>
              <a:t>ortaya</a:t>
            </a:r>
            <a:r>
              <a:rPr lang="en-US" dirty="0"/>
              <a:t> </a:t>
            </a:r>
            <a:r>
              <a:rPr lang="en-US" dirty="0" err="1"/>
              <a:t>koyar</a:t>
            </a:r>
            <a:r>
              <a:rPr lang="en-US" dirty="0"/>
              <a:t>. </a:t>
            </a:r>
            <a:r>
              <a:rPr lang="en-US" dirty="0" err="1"/>
              <a:t>İleri</a:t>
            </a:r>
            <a:r>
              <a:rPr lang="en-US" dirty="0"/>
              <a:t> </a:t>
            </a:r>
            <a:r>
              <a:rPr lang="en-US" dirty="0" err="1"/>
              <a:t>türev</a:t>
            </a:r>
            <a:r>
              <a:rPr lang="en-US" dirty="0"/>
              <a:t>, </a:t>
            </a:r>
            <a:r>
              <a:rPr lang="en-US" dirty="0" err="1"/>
              <a:t>x'in</a:t>
            </a:r>
            <a:r>
              <a:rPr lang="en-US" dirty="0"/>
              <a:t> </a:t>
            </a:r>
            <a:r>
              <a:rPr lang="en-US" dirty="0" err="1"/>
              <a:t>sonraki</a:t>
            </a:r>
            <a:r>
              <a:rPr lang="en-US" dirty="0"/>
              <a:t> </a:t>
            </a:r>
            <a:r>
              <a:rPr lang="en-US" dirty="0" err="1"/>
              <a:t>fonksiyonu</a:t>
            </a:r>
            <a:r>
              <a:rPr lang="en-US" dirty="0"/>
              <a:t> </a:t>
            </a:r>
            <a:r>
              <a:rPr lang="en-US" b="1" dirty="0"/>
              <a:t>f(x</a:t>
            </a:r>
            <a:r>
              <a:rPr lang="en-US" b="1" baseline="-25000" dirty="0"/>
              <a:t>i+1</a:t>
            </a:r>
            <a:r>
              <a:rPr lang="en-US" b="1" dirty="0"/>
              <a:t> ),</a:t>
            </a:r>
            <a:r>
              <a:rPr lang="en-US" dirty="0"/>
              <a:t> </a:t>
            </a:r>
            <a:r>
              <a:rPr lang="en-US" dirty="0" err="1"/>
              <a:t>bilindiği</a:t>
            </a:r>
            <a:r>
              <a:rPr lang="en-US" dirty="0"/>
              <a:t> zaman </a:t>
            </a:r>
            <a:r>
              <a:rPr lang="en-US" b="1" dirty="0"/>
              <a:t>f‘(x</a:t>
            </a:r>
            <a:r>
              <a:rPr lang="en-US" b="1" baseline="-25000" dirty="0"/>
              <a:t>i</a:t>
            </a:r>
            <a:r>
              <a:rPr lang="en-US" b="1" dirty="0"/>
              <a:t> )’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dirty="0" err="1"/>
              <a:t>tahmin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kullanılır</a:t>
            </a:r>
            <a:r>
              <a:rPr lang="en-US" dirty="0"/>
              <a:t>. Geri </a:t>
            </a:r>
            <a:r>
              <a:rPr lang="en-US" dirty="0" err="1"/>
              <a:t>türev</a:t>
            </a:r>
            <a:r>
              <a:rPr lang="en-US" dirty="0"/>
              <a:t> c</a:t>
            </a:r>
            <a:r>
              <a:rPr lang="en-US" b="1" dirty="0"/>
              <a:t> </a:t>
            </a:r>
            <a:r>
              <a:rPr lang="en-US" dirty="0" err="1"/>
              <a:t>bilindiği</a:t>
            </a:r>
            <a:r>
              <a:rPr lang="en-US" dirty="0"/>
              <a:t> zaman </a:t>
            </a:r>
            <a:r>
              <a:rPr lang="en-US" b="1" dirty="0"/>
              <a:t>f‘(x</a:t>
            </a:r>
            <a:r>
              <a:rPr lang="en-US" b="1" baseline="-25000" dirty="0"/>
              <a:t>i</a:t>
            </a:r>
            <a:r>
              <a:rPr lang="en-US" b="1" dirty="0"/>
              <a:t> )’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dirty="0" err="1"/>
              <a:t>tahmin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kullanılır</a:t>
            </a:r>
            <a:r>
              <a:rPr lang="en-US" dirty="0"/>
              <a:t>. Her </a:t>
            </a:r>
            <a:r>
              <a:rPr lang="en-US" dirty="0" err="1"/>
              <a:t>ikisi</a:t>
            </a:r>
            <a:r>
              <a:rPr lang="en-US" dirty="0"/>
              <a:t> de </a:t>
            </a:r>
            <a:r>
              <a:rPr lang="en-US" dirty="0" err="1"/>
              <a:t>birinci</a:t>
            </a:r>
            <a:r>
              <a:rPr lang="en-US" dirty="0"/>
              <a:t> </a:t>
            </a:r>
            <a:r>
              <a:rPr lang="en-US" dirty="0" err="1"/>
              <a:t>dereceden</a:t>
            </a:r>
            <a:r>
              <a:rPr lang="en-US" dirty="0"/>
              <a:t> </a:t>
            </a:r>
            <a:r>
              <a:rPr lang="en-US" dirty="0" err="1"/>
              <a:t>fonksiyonlardır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yavaşca</a:t>
            </a:r>
            <a:r>
              <a:rPr lang="en-US" dirty="0"/>
              <a:t> </a:t>
            </a:r>
            <a:r>
              <a:rPr lang="en-US" dirty="0" err="1"/>
              <a:t>yakınsaktırlar</a:t>
            </a:r>
            <a:r>
              <a:rPr lang="en-US" dirty="0"/>
              <a:t>. </a:t>
            </a:r>
            <a:r>
              <a:rPr lang="en-US" dirty="0" err="1"/>
              <a:t>Merkez</a:t>
            </a:r>
            <a:r>
              <a:rPr lang="en-US" dirty="0"/>
              <a:t> </a:t>
            </a:r>
            <a:r>
              <a:rPr lang="en-US" dirty="0" err="1"/>
              <a:t>türev</a:t>
            </a:r>
            <a:r>
              <a:rPr lang="en-US" dirty="0"/>
              <a:t> </a:t>
            </a:r>
            <a:r>
              <a:rPr lang="en-US" dirty="0" err="1"/>
              <a:t>yaklaşımı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dengeli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simetrik</a:t>
            </a:r>
            <a:r>
              <a:rPr lang="en-US" dirty="0"/>
              <a:t> </a:t>
            </a:r>
            <a:r>
              <a:rPr lang="en-US" dirty="0" err="1"/>
              <a:t>temsiliyete</a:t>
            </a:r>
            <a:r>
              <a:rPr lang="en-US" dirty="0"/>
              <a:t> </a:t>
            </a:r>
            <a:r>
              <a:rPr lang="en-US" dirty="0" err="1"/>
              <a:t>sahiptir</a:t>
            </a:r>
            <a:r>
              <a:rPr lang="en-US" dirty="0"/>
              <a:t>. Hem </a:t>
            </a:r>
            <a:r>
              <a:rPr lang="en-US" dirty="0" err="1"/>
              <a:t>x'in</a:t>
            </a:r>
            <a:r>
              <a:rPr lang="en-US" dirty="0"/>
              <a:t> </a:t>
            </a:r>
            <a:r>
              <a:rPr lang="en-US" dirty="0" err="1"/>
              <a:t>sonraki</a:t>
            </a:r>
            <a:r>
              <a:rPr lang="en-US" dirty="0"/>
              <a:t> </a:t>
            </a:r>
            <a:r>
              <a:rPr lang="en-US" dirty="0" err="1"/>
              <a:t>fonksiyonu</a:t>
            </a:r>
            <a:r>
              <a:rPr lang="en-US" dirty="0"/>
              <a:t> </a:t>
            </a:r>
            <a:r>
              <a:rPr lang="en-US" b="1" dirty="0"/>
              <a:t>f(x</a:t>
            </a:r>
            <a:r>
              <a:rPr lang="en-US" b="1" baseline="-25000" dirty="0"/>
              <a:t>i+1</a:t>
            </a:r>
            <a:r>
              <a:rPr lang="en-US" b="1" dirty="0"/>
              <a:t> ),</a:t>
            </a:r>
            <a:r>
              <a:rPr lang="en-US" dirty="0"/>
              <a:t> hem de </a:t>
            </a:r>
            <a:r>
              <a:rPr lang="en-US" dirty="0" err="1"/>
              <a:t>x'in</a:t>
            </a:r>
            <a:r>
              <a:rPr lang="en-US" dirty="0"/>
              <a:t> </a:t>
            </a:r>
            <a:r>
              <a:rPr lang="en-US" dirty="0" err="1"/>
              <a:t>sonraki</a:t>
            </a:r>
            <a:r>
              <a:rPr lang="en-US" dirty="0"/>
              <a:t> </a:t>
            </a:r>
            <a:r>
              <a:rPr lang="en-US" dirty="0" err="1"/>
              <a:t>fonksiyonu</a:t>
            </a:r>
            <a:r>
              <a:rPr lang="en-US" dirty="0"/>
              <a:t> </a:t>
            </a:r>
            <a:r>
              <a:rPr lang="en-US" b="1" dirty="0"/>
              <a:t>f(x</a:t>
            </a:r>
            <a:r>
              <a:rPr lang="en-US" b="1" baseline="-25000" dirty="0"/>
              <a:t>i+1</a:t>
            </a:r>
            <a:r>
              <a:rPr lang="en-US" b="1" dirty="0"/>
              <a:t> )</a:t>
            </a:r>
            <a:r>
              <a:rPr lang="en-US" dirty="0"/>
              <a:t> </a:t>
            </a:r>
            <a:r>
              <a:rPr lang="en-US" dirty="0" err="1"/>
              <a:t>bilindiği</a:t>
            </a:r>
            <a:r>
              <a:rPr lang="en-US" dirty="0"/>
              <a:t> zaman </a:t>
            </a:r>
            <a:r>
              <a:rPr lang="en-US" b="1" dirty="0"/>
              <a:t>f‘(x</a:t>
            </a:r>
            <a:r>
              <a:rPr lang="en-US" b="1" baseline="-25000" dirty="0"/>
              <a:t>i</a:t>
            </a:r>
            <a:r>
              <a:rPr lang="en-US" b="1" dirty="0"/>
              <a:t> )’</a:t>
            </a:r>
            <a:r>
              <a:rPr lang="en-US" b="1" dirty="0" err="1"/>
              <a:t>i</a:t>
            </a:r>
            <a:r>
              <a:rPr lang="en-US" b="1" dirty="0"/>
              <a:t> </a:t>
            </a:r>
            <a:r>
              <a:rPr lang="en-US" dirty="0" err="1"/>
              <a:t>tahmin</a:t>
            </a:r>
            <a:r>
              <a:rPr lang="en-US" dirty="0"/>
              <a:t> </a:t>
            </a:r>
            <a:r>
              <a:rPr lang="en-US" dirty="0" err="1"/>
              <a:t>etmek</a:t>
            </a:r>
            <a:r>
              <a:rPr lang="en-US" dirty="0"/>
              <a:t> </a:t>
            </a:r>
            <a:r>
              <a:rPr lang="en-US" dirty="0" err="1"/>
              <a:t>için</a:t>
            </a:r>
            <a:r>
              <a:rPr lang="en-US" dirty="0"/>
              <a:t> </a:t>
            </a:r>
            <a:r>
              <a:rPr lang="en-US" dirty="0" err="1"/>
              <a:t>kullanılır</a:t>
            </a:r>
            <a:r>
              <a:rPr lang="en-US" dirty="0"/>
              <a:t>. </a:t>
            </a:r>
            <a:r>
              <a:rPr lang="en-US" dirty="0" err="1"/>
              <a:t>Böylece</a:t>
            </a:r>
            <a:r>
              <a:rPr lang="en-US" dirty="0"/>
              <a:t> </a:t>
            </a:r>
            <a:r>
              <a:rPr lang="en-US" dirty="0" err="1"/>
              <a:t>ikinci</a:t>
            </a:r>
            <a:r>
              <a:rPr lang="en-US" dirty="0"/>
              <a:t> </a:t>
            </a:r>
            <a:r>
              <a:rPr lang="en-US" dirty="0" err="1"/>
              <a:t>dereceden</a:t>
            </a:r>
            <a:r>
              <a:rPr lang="en-US" dirty="0"/>
              <a:t> </a:t>
            </a:r>
            <a:r>
              <a:rPr lang="en-US" dirty="0" err="1"/>
              <a:t>bir</a:t>
            </a:r>
            <a:r>
              <a:rPr lang="en-US" dirty="0"/>
              <a:t> </a:t>
            </a:r>
            <a:r>
              <a:rPr lang="en-US" dirty="0" err="1"/>
              <a:t>yakınsaklığa</a:t>
            </a:r>
            <a:r>
              <a:rPr lang="en-US" dirty="0"/>
              <a:t> </a:t>
            </a:r>
            <a:r>
              <a:rPr lang="en-US" dirty="0" err="1"/>
              <a:t>sahiptir</a:t>
            </a:r>
            <a:r>
              <a:rPr lang="en-US" dirty="0"/>
              <a:t>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ileri</a:t>
            </a:r>
            <a:r>
              <a:rPr lang="en-US" dirty="0"/>
              <a:t> </a:t>
            </a:r>
            <a:r>
              <a:rPr lang="en-US" dirty="0" err="1"/>
              <a:t>veya</a:t>
            </a:r>
            <a:r>
              <a:rPr lang="en-US" dirty="0"/>
              <a:t> </a:t>
            </a:r>
            <a:r>
              <a:rPr lang="en-US" dirty="0" err="1"/>
              <a:t>geri</a:t>
            </a:r>
            <a:r>
              <a:rPr lang="en-US" dirty="0"/>
              <a:t> </a:t>
            </a:r>
            <a:r>
              <a:rPr lang="en-US" dirty="0" err="1"/>
              <a:t>türevlerini</a:t>
            </a:r>
            <a:r>
              <a:rPr lang="en-US" dirty="0"/>
              <a:t> her </a:t>
            </a:r>
            <a:r>
              <a:rPr lang="en-US" dirty="0" err="1"/>
              <a:t>ikisiyle</a:t>
            </a:r>
            <a:r>
              <a:rPr lang="en-US" dirty="0"/>
              <a:t> de </a:t>
            </a:r>
            <a:r>
              <a:rPr lang="en-US" dirty="0" err="1"/>
              <a:t>iki</a:t>
            </a:r>
            <a:r>
              <a:rPr lang="en-US" dirty="0"/>
              <a:t> </a:t>
            </a:r>
            <a:r>
              <a:rPr lang="en-US" dirty="0" err="1"/>
              <a:t>kat</a:t>
            </a:r>
            <a:r>
              <a:rPr lang="en-US" dirty="0"/>
              <a:t> </a:t>
            </a:r>
            <a:r>
              <a:rPr lang="en-US" dirty="0" err="1"/>
              <a:t>daha</a:t>
            </a:r>
            <a:r>
              <a:rPr lang="en-US" dirty="0"/>
              <a:t> </a:t>
            </a:r>
            <a:r>
              <a:rPr lang="en-US" dirty="0" err="1"/>
              <a:t>hızlı</a:t>
            </a:r>
            <a:r>
              <a:rPr lang="en-US" dirty="0"/>
              <a:t> </a:t>
            </a:r>
            <a:r>
              <a:rPr lang="en-US" dirty="0" err="1"/>
              <a:t>yakınsaklaşır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94047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SAYISAL TÜREV YAKLAŞIM TABLOLARI</a:t>
            </a:r>
            <a:br>
              <a:rPr lang="tr-TR" b="1" dirty="0"/>
            </a:br>
            <a:r>
              <a:rPr lang="en-US" b="1" dirty="0" err="1"/>
              <a:t>Tablo</a:t>
            </a:r>
            <a:r>
              <a:rPr lang="en-US" b="1" dirty="0"/>
              <a:t> 2.1 </a:t>
            </a:r>
            <a:r>
              <a:rPr lang="en-US" b="1" dirty="0" err="1"/>
              <a:t>İleri</a:t>
            </a:r>
            <a:r>
              <a:rPr lang="en-US" b="1" dirty="0"/>
              <a:t> </a:t>
            </a:r>
            <a:r>
              <a:rPr lang="en-US" b="1" dirty="0" err="1"/>
              <a:t>Türev</a:t>
            </a:r>
            <a:r>
              <a:rPr lang="en-US" b="1" dirty="0"/>
              <a:t> </a:t>
            </a:r>
            <a:r>
              <a:rPr lang="en-US" b="1" dirty="0" err="1"/>
              <a:t>Yaklaşımları</a:t>
            </a:r>
            <a:r>
              <a:rPr lang="en-US" b="1" dirty="0"/>
              <a:t> </a:t>
            </a:r>
            <a:br>
              <a:rPr lang="en-US" dirty="0"/>
            </a:b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23528" y="1196752"/>
            <a:ext cx="8363272" cy="4929411"/>
          </a:xfrm>
        </p:spPr>
        <p:txBody>
          <a:bodyPr/>
          <a:lstStyle/>
          <a:p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türevler</a:t>
            </a:r>
            <a:r>
              <a:rPr lang="en-US" dirty="0"/>
              <a:t> </a:t>
            </a:r>
            <a:r>
              <a:rPr lang="en-US" dirty="0" err="1"/>
              <a:t>almadan</a:t>
            </a:r>
            <a:r>
              <a:rPr lang="en-US" dirty="0"/>
              <a:t> </a:t>
            </a:r>
            <a:r>
              <a:rPr lang="en-US" dirty="0" err="1"/>
              <a:t>İleri</a:t>
            </a:r>
            <a:r>
              <a:rPr lang="en-US" dirty="0"/>
              <a:t>, Geri </a:t>
            </a:r>
            <a:r>
              <a:rPr lang="en-US" dirty="0" err="1"/>
              <a:t>ve</a:t>
            </a:r>
            <a:r>
              <a:rPr lang="en-US" dirty="0"/>
              <a:t> </a:t>
            </a:r>
            <a:r>
              <a:rPr lang="en-US" dirty="0" err="1"/>
              <a:t>Merkez</a:t>
            </a:r>
            <a:r>
              <a:rPr lang="en-US" dirty="0"/>
              <a:t> </a:t>
            </a:r>
            <a:r>
              <a:rPr lang="en-US" dirty="0" err="1"/>
              <a:t>türevleri</a:t>
            </a:r>
            <a:r>
              <a:rPr lang="en-US" dirty="0"/>
              <a:t> </a:t>
            </a:r>
            <a:r>
              <a:rPr lang="en-US" dirty="0" err="1"/>
              <a:t>kullanarak</a:t>
            </a:r>
            <a:r>
              <a:rPr lang="en-US" dirty="0"/>
              <a:t> </a:t>
            </a:r>
            <a:r>
              <a:rPr lang="en-US" dirty="0" err="1"/>
              <a:t>aralarında</a:t>
            </a:r>
            <a:r>
              <a:rPr lang="en-US" dirty="0"/>
              <a:t> </a:t>
            </a:r>
            <a:r>
              <a:rPr lang="en-US" dirty="0" err="1"/>
              <a:t>birinci</a:t>
            </a:r>
            <a:r>
              <a:rPr lang="en-US" dirty="0"/>
              <a:t>, </a:t>
            </a:r>
            <a:r>
              <a:rPr lang="en-US" dirty="0" err="1"/>
              <a:t>ikinci</a:t>
            </a:r>
            <a:r>
              <a:rPr lang="en-US" dirty="0"/>
              <a:t> vs </a:t>
            </a:r>
            <a:r>
              <a:rPr lang="en-US" dirty="0" err="1"/>
              <a:t>yeni</a:t>
            </a:r>
            <a:r>
              <a:rPr lang="en-US" dirty="0"/>
              <a:t> </a:t>
            </a:r>
            <a:r>
              <a:rPr lang="en-US" dirty="0" err="1"/>
              <a:t>türevler</a:t>
            </a:r>
            <a:r>
              <a:rPr lang="en-US" dirty="0"/>
              <a:t> </a:t>
            </a:r>
            <a:r>
              <a:rPr lang="en-US" dirty="0" err="1"/>
              <a:t>oluşturabiliriz</a:t>
            </a:r>
            <a:r>
              <a:rPr lang="en-US" dirty="0"/>
              <a:t>. </a:t>
            </a:r>
          </a:p>
          <a:p>
            <a:endParaRPr lang="en-US" dirty="0"/>
          </a:p>
        </p:txBody>
      </p:sp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512" y="2780928"/>
            <a:ext cx="8350018" cy="38610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36687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1143000"/>
          </a:xfrm>
        </p:spPr>
        <p:txBody>
          <a:bodyPr>
            <a:normAutofit/>
          </a:bodyPr>
          <a:lstStyle/>
          <a:p>
            <a:r>
              <a:rPr lang="en-US" b="1" dirty="0" err="1"/>
              <a:t>Tablo</a:t>
            </a:r>
            <a:r>
              <a:rPr lang="en-US" b="1" dirty="0"/>
              <a:t> 2.2 Geri </a:t>
            </a:r>
            <a:r>
              <a:rPr lang="en-US" b="1" dirty="0" err="1"/>
              <a:t>Türev</a:t>
            </a:r>
            <a:r>
              <a:rPr lang="en-US" b="1" dirty="0"/>
              <a:t> </a:t>
            </a:r>
            <a:r>
              <a:rPr lang="en-US" b="1" dirty="0" err="1"/>
              <a:t>Yaklaşımları</a:t>
            </a:r>
            <a:endParaRPr lang="en-US" dirty="0"/>
          </a:p>
        </p:txBody>
      </p:sp>
      <p:pic>
        <p:nvPicPr>
          <p:cNvPr id="5" name="İçerik Yer Tutucusu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9512" y="1259631"/>
            <a:ext cx="9029217" cy="4379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5042925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TM04033925[[fn=Damla]]</Template>
  <TotalTime>9904</TotalTime>
  <Words>685</Words>
  <Application>Microsoft Office PowerPoint</Application>
  <PresentationFormat>Ekran Gösterisi (4:3)</PresentationFormat>
  <Paragraphs>225</Paragraphs>
  <Slides>17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17</vt:i4>
      </vt:variant>
    </vt:vector>
  </HeadingPairs>
  <TitlesOfParts>
    <vt:vector size="23" baseType="lpstr">
      <vt:lpstr>Arial</vt:lpstr>
      <vt:lpstr>Calibri</vt:lpstr>
      <vt:lpstr>Comic Sans MS</vt:lpstr>
      <vt:lpstr>Times New Roman</vt:lpstr>
      <vt:lpstr>Wingdings</vt:lpstr>
      <vt:lpstr>Ofis Teması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SAYISAL TÜREV YAKLAŞIM TABLOLARI Tablo 2.1 İleri Türev Yaklaşımları  </vt:lpstr>
      <vt:lpstr>Tablo 2.2 Geri Türev Yaklaşımları</vt:lpstr>
      <vt:lpstr>Tablo 2.3 Merkez Türev Yaklaşımları</vt:lpstr>
      <vt:lpstr>ÖRNEK SAYISAL TÜREV YAKLAŞIMI</vt:lpstr>
      <vt:lpstr>PowerPoint Sunusu</vt:lpstr>
      <vt:lpstr>PowerPoint Sunusu</vt:lpstr>
      <vt:lpstr>Çalışma sayfası 2.1 İleri Türev  </vt:lpstr>
      <vt:lpstr>Geri Türev için VBA fonksiyon kodu:</vt:lpstr>
      <vt:lpstr>‘While’ Döngülü Merkez Türev VBA fonksiyonu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Kullanıcı</dc:creator>
  <cp:lastModifiedBy>Yahya Güzel</cp:lastModifiedBy>
  <cp:revision>38</cp:revision>
  <dcterms:created xsi:type="dcterms:W3CDTF">2011-07-24T17:53:31Z</dcterms:created>
  <dcterms:modified xsi:type="dcterms:W3CDTF">2016-10-18T08:20:15Z</dcterms:modified>
</cp:coreProperties>
</file>