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6" r:id="rId2"/>
    <p:sldId id="257" r:id="rId3"/>
    <p:sldId id="258" r:id="rId4"/>
    <p:sldId id="285" r:id="rId5"/>
    <p:sldId id="284"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87" r:id="rId19"/>
    <p:sldId id="271" r:id="rId20"/>
    <p:sldId id="272" r:id="rId21"/>
    <p:sldId id="273" r:id="rId22"/>
    <p:sldId id="274" r:id="rId23"/>
    <p:sldId id="275" r:id="rId24"/>
    <p:sldId id="276" r:id="rId25"/>
    <p:sldId id="277" r:id="rId26"/>
    <p:sldId id="282" r:id="rId27"/>
    <p:sldId id="278" r:id="rId28"/>
    <p:sldId id="279" r:id="rId29"/>
    <p:sldId id="280" r:id="rId30"/>
    <p:sldId id="281"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p:cViewPr varScale="1">
        <p:scale>
          <a:sx n="92" d="100"/>
          <a:sy n="92" d="100"/>
        </p:scale>
        <p:origin x="53"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4/14/2023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10872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4/14/2023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92909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4/14/2023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28580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4/14/2023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76647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4/14/2023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87559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4/14/2023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94874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4/14/2023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98058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4/14/2023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42487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4/14/2023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70739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4/14/2023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45311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4/14/2023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47695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4/14/2023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58726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4/14/2023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54618161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2" r:id="rId6"/>
    <p:sldLayoutId id="2147483727" r:id="rId7"/>
    <p:sldLayoutId id="2147483728" r:id="rId8"/>
    <p:sldLayoutId id="2147483729" r:id="rId9"/>
    <p:sldLayoutId id="2147483730" r:id="rId10"/>
    <p:sldLayoutId id="2147483731" r:id="rId11"/>
    <p:sldLayoutId id="2147483733"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B6BA45-21D7-4ECD-971E-90FC03AE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üyük tepeler arasında şelale">
            <a:extLst>
              <a:ext uri="{FF2B5EF4-FFF2-40B4-BE49-F238E27FC236}">
                <a16:creationId xmlns:a16="http://schemas.microsoft.com/office/drawing/2014/main" id="{FF66228E-B928-43F1-BC24-0FE8010EE2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0"/>
            <a:ext cx="12191980" cy="6857990"/>
          </a:xfrm>
          <a:prstGeom prst="rect">
            <a:avLst/>
          </a:prstGeom>
        </p:spPr>
      </p:pic>
      <p:sp useBgFill="1">
        <p:nvSpPr>
          <p:cNvPr id="11" name="Freeform: Shape 1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0A6B927A-57F0-49C8-947E-E43D0BD09D8B}"/>
              </a:ext>
            </a:extLst>
          </p:cNvPr>
          <p:cNvSpPr>
            <a:spLocks noGrp="1"/>
          </p:cNvSpPr>
          <p:nvPr>
            <p:ph type="ctrTitle"/>
          </p:nvPr>
        </p:nvSpPr>
        <p:spPr>
          <a:xfrm>
            <a:off x="7398961" y="2886438"/>
            <a:ext cx="4257651" cy="1606163"/>
          </a:xfrm>
        </p:spPr>
        <p:txBody>
          <a:bodyPr>
            <a:normAutofit/>
          </a:bodyPr>
          <a:lstStyle/>
          <a:p>
            <a:r>
              <a:rPr lang="tr-TR" sz="4000" dirty="0">
                <a:latin typeface="Times New Roman" panose="02020603050405020304" pitchFamily="18" charset="0"/>
                <a:cs typeface="Times New Roman" panose="02020603050405020304" pitchFamily="18" charset="0"/>
              </a:rPr>
              <a:t>Sulama </a:t>
            </a:r>
            <a:r>
              <a:rPr lang="tr-TR" sz="4000">
                <a:latin typeface="Times New Roman" panose="02020603050405020304" pitchFamily="18" charset="0"/>
                <a:cs typeface="Times New Roman" panose="02020603050405020304" pitchFamily="18" charset="0"/>
              </a:rPr>
              <a:t>ve Drenaj</a:t>
            </a:r>
            <a:endParaRPr lang="tr-TR" sz="4000" dirty="0">
              <a:latin typeface="Times New Roman" panose="02020603050405020304" pitchFamily="18" charset="0"/>
              <a:cs typeface="Times New Roman" panose="02020603050405020304" pitchFamily="18" charset="0"/>
            </a:endParaRPr>
          </a:p>
        </p:txBody>
      </p:sp>
      <p:sp>
        <p:nvSpPr>
          <p:cNvPr id="6" name="Alt Başlık 5">
            <a:extLst>
              <a:ext uri="{FF2B5EF4-FFF2-40B4-BE49-F238E27FC236}">
                <a16:creationId xmlns:a16="http://schemas.microsoft.com/office/drawing/2014/main" id="{9C53BDCA-8B06-49E8-BD08-8ABBADE2EC43}"/>
              </a:ext>
            </a:extLst>
          </p:cNvPr>
          <p:cNvSpPr>
            <a:spLocks noGrp="1"/>
          </p:cNvSpPr>
          <p:nvPr>
            <p:ph type="subTitle" idx="1"/>
          </p:nvPr>
        </p:nvSpPr>
        <p:spPr>
          <a:xfrm>
            <a:off x="7942556" y="4724786"/>
            <a:ext cx="5705856" cy="996696"/>
          </a:xfrm>
        </p:spPr>
        <p:txBody>
          <a:bodyPr/>
          <a:lstStyle/>
          <a:p>
            <a:r>
              <a:rPr lang="tr-TR" dirty="0"/>
              <a:t>Bölüm 1</a:t>
            </a:r>
          </a:p>
          <a:p>
            <a:endParaRPr lang="tr-TR" dirty="0"/>
          </a:p>
        </p:txBody>
      </p:sp>
      <p:sp>
        <p:nvSpPr>
          <p:cNvPr id="3" name="Metin kutusu 2">
            <a:extLst>
              <a:ext uri="{FF2B5EF4-FFF2-40B4-BE49-F238E27FC236}">
                <a16:creationId xmlns:a16="http://schemas.microsoft.com/office/drawing/2014/main" id="{E1FB5A22-2692-41CC-BC1B-72900466DF43}"/>
              </a:ext>
            </a:extLst>
          </p:cNvPr>
          <p:cNvSpPr txBox="1"/>
          <p:nvPr/>
        </p:nvSpPr>
        <p:spPr>
          <a:xfrm>
            <a:off x="10307782" y="5625066"/>
            <a:ext cx="1978429" cy="276999"/>
          </a:xfrm>
          <a:prstGeom prst="rect">
            <a:avLst/>
          </a:prstGeom>
          <a:noFill/>
        </p:spPr>
        <p:txBody>
          <a:bodyPr wrap="square" rtlCol="0">
            <a:spAutoFit/>
          </a:bodyPr>
          <a:lstStyle/>
          <a:p>
            <a:r>
              <a:rPr lang="tr-TR" sz="1200" dirty="0"/>
              <a:t>Doç.Dr. Neşe Haktanır</a:t>
            </a:r>
          </a:p>
        </p:txBody>
      </p:sp>
    </p:spTree>
    <p:extLst>
      <p:ext uri="{BB962C8B-B14F-4D97-AF65-F5344CB8AC3E}">
        <p14:creationId xmlns:p14="http://schemas.microsoft.com/office/powerpoint/2010/main" val="5029149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201F1F-8B45-4DFE-A53B-C63D48C2AFF7}"/>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Drenaj Nedir?</a:t>
            </a:r>
            <a:endParaRPr lang="tr-TR" b="1" dirty="0"/>
          </a:p>
        </p:txBody>
      </p:sp>
      <p:sp>
        <p:nvSpPr>
          <p:cNvPr id="3" name="İçerik Yer Tutucusu 2">
            <a:extLst>
              <a:ext uri="{FF2B5EF4-FFF2-40B4-BE49-F238E27FC236}">
                <a16:creationId xmlns:a16="http://schemas.microsoft.com/office/drawing/2014/main" id="{7CFAFD8B-B5A4-4E78-9253-0BF26FA5941D}"/>
              </a:ext>
            </a:extLst>
          </p:cNvPr>
          <p:cNvSpPr>
            <a:spLocks noGrp="1"/>
          </p:cNvSpPr>
          <p:nvPr>
            <p:ph idx="1"/>
          </p:nvPr>
        </p:nvSpPr>
        <p:spPr/>
        <p:txBody>
          <a:bodyPr>
            <a:normAutofit/>
          </a:bodyPr>
          <a:lstStyle/>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Genel anlamıyla drenaj, tarımsal ve endüstriyel alanlar ile, spor ve eğlence alanlarından, cadde, sokak ve yollardan fazla suyun zarar vermeden uzaklaştırılmasıdır.</a:t>
            </a:r>
          </a:p>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Tarımsal drenaj ise tarımsal alanlardan fazla suyun ürün azalmalarına, toprakta olumsuz etkilere neden olmadan ve çevreye zarar vermeden uygun tekniklerle uzaklaştırılması olarak tanımlanır. </a:t>
            </a:r>
            <a:endParaRPr lang="tr-TR" sz="3200" dirty="0"/>
          </a:p>
        </p:txBody>
      </p:sp>
    </p:spTree>
    <p:extLst>
      <p:ext uri="{BB962C8B-B14F-4D97-AF65-F5344CB8AC3E}">
        <p14:creationId xmlns:p14="http://schemas.microsoft.com/office/powerpoint/2010/main" val="2181699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A5C9BB-C7E0-4E9E-B670-64140DAC9F0E}"/>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Drenaj Amacı</a:t>
            </a:r>
            <a:endParaRPr lang="tr-TR" b="1" dirty="0"/>
          </a:p>
        </p:txBody>
      </p:sp>
      <p:sp>
        <p:nvSpPr>
          <p:cNvPr id="3" name="İçerik Yer Tutucusu 2">
            <a:extLst>
              <a:ext uri="{FF2B5EF4-FFF2-40B4-BE49-F238E27FC236}">
                <a16:creationId xmlns:a16="http://schemas.microsoft.com/office/drawing/2014/main" id="{9BCF42FD-2874-447B-912C-B7B1A4DB2ED7}"/>
              </a:ext>
            </a:extLst>
          </p:cNvPr>
          <p:cNvSpPr>
            <a:spLocks noGrp="1"/>
          </p:cNvSpPr>
          <p:nvPr>
            <p:ph idx="1"/>
          </p:nvPr>
        </p:nvSpPr>
        <p:spPr/>
        <p:txBody>
          <a:bodyPr>
            <a:normAutofit/>
          </a:bodyPr>
          <a:lstStyle/>
          <a:p>
            <a:r>
              <a:rPr lang="tr-TR" sz="3200" dirty="0">
                <a:effectLst/>
                <a:latin typeface="Times New Roman" panose="02020603050405020304" pitchFamily="18" charset="0"/>
                <a:ea typeface="Calibri" panose="020F0502020204030204" pitchFamily="34" charset="0"/>
                <a:cs typeface="Calibri" panose="020F0502020204030204" pitchFamily="34" charset="0"/>
              </a:rPr>
              <a:t>Yüzey ve yüzey altındaki fazla suyu uzaklaştırmak, </a:t>
            </a:r>
          </a:p>
          <a:p>
            <a:r>
              <a:rPr lang="tr-TR" sz="3200" dirty="0">
                <a:effectLst/>
                <a:latin typeface="Times New Roman" panose="02020603050405020304" pitchFamily="18" charset="0"/>
                <a:ea typeface="Calibri" panose="020F0502020204030204" pitchFamily="34" charset="0"/>
                <a:cs typeface="Calibri" panose="020F0502020204030204" pitchFamily="34" charset="0"/>
              </a:rPr>
              <a:t>Çözünebilir tuzları fazla su ile birlikte toprak profilinden uzaklaştırmak ,</a:t>
            </a:r>
          </a:p>
          <a:p>
            <a:r>
              <a:rPr lang="tr-TR" sz="3200" dirty="0">
                <a:effectLst/>
                <a:latin typeface="Times New Roman" panose="02020603050405020304" pitchFamily="18" charset="0"/>
                <a:ea typeface="Calibri" panose="020F0502020204030204" pitchFamily="34" charset="0"/>
                <a:cs typeface="Calibri" panose="020F0502020204030204" pitchFamily="34" charset="0"/>
              </a:rPr>
              <a:t>Yer altı suyunu arzu edilen düzeyde tutmak,</a:t>
            </a:r>
          </a:p>
          <a:p>
            <a:r>
              <a:rPr lang="tr-TR" sz="3200" dirty="0">
                <a:effectLst/>
                <a:latin typeface="Times New Roman" panose="02020603050405020304" pitchFamily="18" charset="0"/>
                <a:ea typeface="Calibri" panose="020F0502020204030204" pitchFamily="34" charset="0"/>
                <a:cs typeface="Calibri" panose="020F0502020204030204" pitchFamily="34" charset="0"/>
              </a:rPr>
              <a:t>Su altında kalan ve tuzlanan alanlarda verimliliği sürdürmek,</a:t>
            </a:r>
            <a:endParaRPr lang="tr-TR" sz="3200" dirty="0">
              <a:latin typeface="Times New Roman" panose="02020603050405020304" pitchFamily="18" charset="0"/>
              <a:ea typeface="Calibri" panose="020F0502020204030204" pitchFamily="34" charset="0"/>
              <a:cs typeface="Calibri" panose="020F0502020204030204" pitchFamily="34" charset="0"/>
            </a:endParaRPr>
          </a:p>
          <a:p>
            <a:r>
              <a:rPr lang="tr-TR" sz="3200" dirty="0">
                <a:effectLst/>
                <a:latin typeface="Times New Roman" panose="02020603050405020304" pitchFamily="18" charset="0"/>
                <a:ea typeface="Calibri" panose="020F0502020204030204" pitchFamily="34" charset="0"/>
                <a:cs typeface="Calibri" panose="020F0502020204030204" pitchFamily="34" charset="0"/>
              </a:rPr>
              <a:t>Su tablasını ve toprak tuzluluğunu istenen düzeyde tutmak.</a:t>
            </a:r>
            <a:endParaRPr lang="tr-TR" sz="3200" dirty="0"/>
          </a:p>
        </p:txBody>
      </p:sp>
    </p:spTree>
    <p:extLst>
      <p:ext uri="{BB962C8B-B14F-4D97-AF65-F5344CB8AC3E}">
        <p14:creationId xmlns:p14="http://schemas.microsoft.com/office/powerpoint/2010/main" val="888435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C245E4-35DF-4F4B-AC42-7B8C43CB5562}"/>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Sulamanın Önemi</a:t>
            </a:r>
          </a:p>
        </p:txBody>
      </p:sp>
      <p:sp>
        <p:nvSpPr>
          <p:cNvPr id="3" name="İçerik Yer Tutucusu 2">
            <a:extLst>
              <a:ext uri="{FF2B5EF4-FFF2-40B4-BE49-F238E27FC236}">
                <a16:creationId xmlns:a16="http://schemas.microsoft.com/office/drawing/2014/main" id="{7640271A-4D38-47C7-BBBC-2D421E216476}"/>
              </a:ext>
            </a:extLst>
          </p:cNvPr>
          <p:cNvSpPr>
            <a:spLocks noGrp="1"/>
          </p:cNvSpPr>
          <p:nvPr>
            <p:ph idx="1"/>
          </p:nvPr>
        </p:nvSpPr>
        <p:spPr/>
        <p:txBody>
          <a:bodyPr/>
          <a:lstStyle/>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Bitki için suyun bu derecede önemli olması, sulamanın da önemini ortaya çıkarmaktadır. Sulama ürünü çeşitlendirerek halkın refah düzeyinin yükselmesine, sanayiye ham madde sağlanmasına, sanayiinin gelişmesine, ihracatın artmasına doğrudan doğruya etkili olduğu gibi, artan ürünün nakliyecileri, satışı satıcıları ve beslenmeye katkıları alıcıları dolaylı olarak etkilemektedir.</a:t>
            </a:r>
          </a:p>
          <a:p>
            <a:endParaRPr lang="tr-TR" dirty="0"/>
          </a:p>
        </p:txBody>
      </p:sp>
    </p:spTree>
    <p:extLst>
      <p:ext uri="{BB962C8B-B14F-4D97-AF65-F5344CB8AC3E}">
        <p14:creationId xmlns:p14="http://schemas.microsoft.com/office/powerpoint/2010/main" val="1805662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682A10-39D4-46A1-A427-1503660614C6}"/>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Sulamanın Önemi</a:t>
            </a:r>
            <a:endParaRPr lang="tr-TR" b="1" dirty="0"/>
          </a:p>
        </p:txBody>
      </p:sp>
      <p:sp>
        <p:nvSpPr>
          <p:cNvPr id="3" name="İçerik Yer Tutucusu 2">
            <a:extLst>
              <a:ext uri="{FF2B5EF4-FFF2-40B4-BE49-F238E27FC236}">
                <a16:creationId xmlns:a16="http://schemas.microsoft.com/office/drawing/2014/main" id="{57A7F96A-7B56-4F6F-83ED-924319AEA1DD}"/>
              </a:ext>
            </a:extLst>
          </p:cNvPr>
          <p:cNvSpPr>
            <a:spLocks noGrp="1"/>
          </p:cNvSpPr>
          <p:nvPr>
            <p:ph idx="1"/>
          </p:nvPr>
        </p:nvSpPr>
        <p:spPr/>
        <p:txBody>
          <a:bodyPr>
            <a:noAutofit/>
          </a:bodyPr>
          <a:lstStyle/>
          <a:p>
            <a:r>
              <a:rPr lang="tr-TR" sz="3200" dirty="0">
                <a:effectLst/>
                <a:latin typeface="Times New Roman" panose="02020603050405020304" pitchFamily="18" charset="0"/>
                <a:ea typeface="Calibri" panose="020F0502020204030204" pitchFamily="34" charset="0"/>
                <a:cs typeface="Calibri" panose="020F0502020204030204" pitchFamily="34" charset="0"/>
              </a:rPr>
              <a:t>Sulamanın önem kazanmasına ve sulama alanlarının artırılmasına tesir eden faktörleri şöyle sıralayabiliriz:</a:t>
            </a:r>
          </a:p>
          <a:p>
            <a:r>
              <a:rPr lang="tr-TR" sz="3200" dirty="0">
                <a:effectLst/>
                <a:latin typeface="Times New Roman" panose="02020603050405020304" pitchFamily="18" charset="0"/>
                <a:ea typeface="Calibri" panose="020F0502020204030204" pitchFamily="34" charset="0"/>
                <a:cs typeface="Calibri" panose="020F0502020204030204" pitchFamily="34" charset="0"/>
              </a:rPr>
              <a:t>Ülkenin artan gıda ihtiyacı ve çiftçinin gelirini artırma arzusu, </a:t>
            </a:r>
          </a:p>
          <a:p>
            <a:r>
              <a:rPr lang="tr-TR" sz="3200" dirty="0">
                <a:effectLst/>
                <a:latin typeface="Times New Roman" panose="02020603050405020304" pitchFamily="18" charset="0"/>
                <a:ea typeface="Calibri" panose="020F0502020204030204" pitchFamily="34" charset="0"/>
                <a:cs typeface="Calibri" panose="020F0502020204030204" pitchFamily="34" charset="0"/>
              </a:rPr>
              <a:t>Toprağın sınırlı miktarda olması, </a:t>
            </a:r>
            <a:endParaRPr lang="tr-TR" sz="3200" dirty="0">
              <a:latin typeface="Times New Roman" panose="02020603050405020304" pitchFamily="18" charset="0"/>
              <a:ea typeface="Calibri" panose="020F0502020204030204" pitchFamily="34" charset="0"/>
              <a:cs typeface="Calibri" panose="020F0502020204030204" pitchFamily="34" charset="0"/>
            </a:endParaRPr>
          </a:p>
          <a:p>
            <a:r>
              <a:rPr lang="tr-TR" sz="3200" dirty="0">
                <a:effectLst/>
                <a:latin typeface="Times New Roman" panose="02020603050405020304" pitchFamily="18" charset="0"/>
                <a:ea typeface="Calibri" panose="020F0502020204030204" pitchFamily="34" charset="0"/>
                <a:cs typeface="Calibri" panose="020F0502020204030204" pitchFamily="34" charset="0"/>
              </a:rPr>
              <a:t>Suyun üretim artışındaki etkisinin vazgeçilmez olması, </a:t>
            </a:r>
          </a:p>
          <a:p>
            <a:r>
              <a:rPr lang="tr-TR" sz="3200" dirty="0">
                <a:effectLst/>
                <a:latin typeface="Times New Roman" panose="02020603050405020304" pitchFamily="18" charset="0"/>
                <a:ea typeface="Calibri" panose="020F0502020204030204" pitchFamily="34" charset="0"/>
                <a:cs typeface="Calibri" panose="020F0502020204030204" pitchFamily="34" charset="0"/>
              </a:rPr>
              <a:t>Ticaret gübrelerinin kullanımının artması ve bunun suyla birlikte etkili olduğunun anlaşılması, </a:t>
            </a:r>
          </a:p>
          <a:p>
            <a:endParaRPr lang="tr-TR" sz="3200" dirty="0">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5084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18C56C-34C5-4C72-B4A9-EDEE0D908EA9}"/>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Sulamanın Önemi</a:t>
            </a:r>
            <a:endParaRPr lang="tr-TR" b="1" dirty="0"/>
          </a:p>
        </p:txBody>
      </p:sp>
      <p:sp>
        <p:nvSpPr>
          <p:cNvPr id="3" name="İçerik Yer Tutucusu 2">
            <a:extLst>
              <a:ext uri="{FF2B5EF4-FFF2-40B4-BE49-F238E27FC236}">
                <a16:creationId xmlns:a16="http://schemas.microsoft.com/office/drawing/2014/main" id="{05899809-A50A-4D47-8F5D-D9E18F044BD6}"/>
              </a:ext>
            </a:extLst>
          </p:cNvPr>
          <p:cNvSpPr>
            <a:spLocks noGrp="1"/>
          </p:cNvSpPr>
          <p:nvPr>
            <p:ph idx="1"/>
          </p:nvPr>
        </p:nvSpPr>
        <p:spPr/>
        <p:txBody>
          <a:bodyPr>
            <a:normAutofit/>
          </a:bodyPr>
          <a:lstStyle/>
          <a:p>
            <a:r>
              <a:rPr lang="tr-TR" sz="3200" dirty="0">
                <a:effectLst/>
                <a:latin typeface="Times New Roman" panose="02020603050405020304" pitchFamily="18" charset="0"/>
                <a:ea typeface="Calibri" panose="020F0502020204030204" pitchFamily="34" charset="0"/>
                <a:cs typeface="Calibri" panose="020F0502020204030204" pitchFamily="34" charset="0"/>
              </a:rPr>
              <a:t>Toprak, su, bitki, gübre ve işletmecilik gibi faktörler arasındaki münasebetlerin anlaşılması, </a:t>
            </a:r>
          </a:p>
          <a:p>
            <a:r>
              <a:rPr lang="tr-TR" sz="3200" dirty="0">
                <a:effectLst/>
                <a:latin typeface="Times New Roman" panose="02020603050405020304" pitchFamily="18" charset="0"/>
                <a:ea typeface="Calibri" panose="020F0502020204030204" pitchFamily="34" charset="0"/>
                <a:cs typeface="Calibri" panose="020F0502020204030204" pitchFamily="34" charset="0"/>
              </a:rPr>
              <a:t>Devletler tarafından çok amaca hizmet verebilecek su yapılarının tesis edilmesi, </a:t>
            </a:r>
            <a:endParaRPr lang="tr-TR" sz="3200" dirty="0">
              <a:latin typeface="Times New Roman" panose="02020603050405020304" pitchFamily="18" charset="0"/>
              <a:ea typeface="Calibri" panose="020F0502020204030204" pitchFamily="34" charset="0"/>
              <a:cs typeface="Calibri" panose="020F0502020204030204" pitchFamily="34" charset="0"/>
            </a:endParaRPr>
          </a:p>
          <a:p>
            <a:r>
              <a:rPr lang="tr-TR" sz="3200" dirty="0">
                <a:effectLst/>
                <a:latin typeface="Times New Roman" panose="02020603050405020304" pitchFamily="18" charset="0"/>
                <a:ea typeface="Calibri" panose="020F0502020204030204" pitchFamily="34" charset="0"/>
                <a:cs typeface="Calibri" panose="020F0502020204030204" pitchFamily="34" charset="0"/>
              </a:rPr>
              <a:t>Sulama alet ve ekipmanlarının gelişmesi.</a:t>
            </a:r>
            <a:endParaRPr lang="tr-TR" sz="3200" dirty="0"/>
          </a:p>
        </p:txBody>
      </p:sp>
    </p:spTree>
    <p:extLst>
      <p:ext uri="{BB962C8B-B14F-4D97-AF65-F5344CB8AC3E}">
        <p14:creationId xmlns:p14="http://schemas.microsoft.com/office/powerpoint/2010/main" val="2918280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67B303-D7F9-47C1-920B-1E1097FFE10B}"/>
              </a:ext>
            </a:extLst>
          </p:cNvPr>
          <p:cNvSpPr>
            <a:spLocks noGrp="1"/>
          </p:cNvSpPr>
          <p:nvPr>
            <p:ph type="title"/>
          </p:nvPr>
        </p:nvSpPr>
        <p:spPr/>
        <p:txBody>
          <a:bodyPr>
            <a:normAutofit/>
          </a:bodyPr>
          <a:lstStyle/>
          <a:p>
            <a:r>
              <a:rPr lang="tr-TR" b="1" kern="0" dirty="0">
                <a:effectLst/>
                <a:latin typeface="Times New Roman" panose="02020603050405020304" pitchFamily="18" charset="0"/>
                <a:ea typeface="Calibri" panose="020F0502020204030204" pitchFamily="34" charset="0"/>
                <a:cs typeface="Calibri" panose="020F0502020204030204" pitchFamily="34" charset="0"/>
              </a:rPr>
              <a:t>Bitki ve Su Toprak Münasebetleri</a:t>
            </a:r>
            <a:endParaRPr lang="tr-TR" dirty="0"/>
          </a:p>
        </p:txBody>
      </p:sp>
      <p:sp>
        <p:nvSpPr>
          <p:cNvPr id="3" name="İçerik Yer Tutucusu 2">
            <a:extLst>
              <a:ext uri="{FF2B5EF4-FFF2-40B4-BE49-F238E27FC236}">
                <a16:creationId xmlns:a16="http://schemas.microsoft.com/office/drawing/2014/main" id="{C3D8B77D-FEEB-4468-B541-A0F6F70302A8}"/>
              </a:ext>
            </a:extLst>
          </p:cNvPr>
          <p:cNvSpPr>
            <a:spLocks noGrp="1"/>
          </p:cNvSpPr>
          <p:nvPr>
            <p:ph idx="1"/>
          </p:nvPr>
        </p:nvSpPr>
        <p:spPr/>
        <p:txBody>
          <a:bodyPr>
            <a:normAutofit lnSpcReduction="10000"/>
          </a:bodyPr>
          <a:lstStyle/>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Toprak, bitkiler in üzerinde yaşayabildiği, bitkilerin ihtiyaç duyduğu besin maddelerinin ve suyun depolandığı bir yer ayrıca da bakteriler için yaşam alanıdır. Bitkinin yararlanabileceği miktarda suyu toprağın bünyesinde bulundurabilmesi toprağın fiziksel özellikleri ile alakalıdır. Topraklar genellikle değişik boyutlardaki parçacıklardan meydana geldiği için en fazla miktarda bulunan tanelere göre bünye yönünden belirtilir. Bünye sınıfı toprak bünyesinde en fazla bulunan kum, silt ve kile göre belirlenir.</a:t>
            </a:r>
            <a:endParaRPr lang="tr-TR" sz="3200" dirty="0"/>
          </a:p>
        </p:txBody>
      </p:sp>
    </p:spTree>
    <p:extLst>
      <p:ext uri="{BB962C8B-B14F-4D97-AF65-F5344CB8AC3E}">
        <p14:creationId xmlns:p14="http://schemas.microsoft.com/office/powerpoint/2010/main" val="3272715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8E39BF-42DF-409C-9F14-93C7809692FE}"/>
              </a:ext>
            </a:extLst>
          </p:cNvPr>
          <p:cNvSpPr>
            <a:spLocks noGrp="1"/>
          </p:cNvSpPr>
          <p:nvPr>
            <p:ph type="title"/>
          </p:nvPr>
        </p:nvSpPr>
        <p:spPr/>
        <p:txBody>
          <a:bodyPr/>
          <a:lstStyle/>
          <a:p>
            <a:r>
              <a:rPr lang="tr-TR" b="1" kern="0" dirty="0">
                <a:effectLst/>
                <a:latin typeface="Times New Roman" panose="02020603050405020304" pitchFamily="18" charset="0"/>
                <a:ea typeface="Calibri" panose="020F0502020204030204" pitchFamily="34" charset="0"/>
                <a:cs typeface="Calibri" panose="020F0502020204030204" pitchFamily="34" charset="0"/>
              </a:rPr>
              <a:t>Bitki ve Su Toprak Münasebetleri</a:t>
            </a:r>
            <a:endParaRPr lang="tr-TR" dirty="0"/>
          </a:p>
        </p:txBody>
      </p:sp>
      <p:graphicFrame>
        <p:nvGraphicFramePr>
          <p:cNvPr id="4" name="Tablo 4">
            <a:extLst>
              <a:ext uri="{FF2B5EF4-FFF2-40B4-BE49-F238E27FC236}">
                <a16:creationId xmlns:a16="http://schemas.microsoft.com/office/drawing/2014/main" id="{AD57C99F-8B27-4166-A2CC-FAA6F39D190A}"/>
              </a:ext>
            </a:extLst>
          </p:cNvPr>
          <p:cNvGraphicFramePr>
            <a:graphicFrameLocks noGrp="1"/>
          </p:cNvGraphicFramePr>
          <p:nvPr>
            <p:ph idx="1"/>
            <p:extLst>
              <p:ext uri="{D42A27DB-BD31-4B8C-83A1-F6EECF244321}">
                <p14:modId xmlns:p14="http://schemas.microsoft.com/office/powerpoint/2010/main" val="1453693546"/>
              </p:ext>
            </p:extLst>
          </p:nvPr>
        </p:nvGraphicFramePr>
        <p:xfrm>
          <a:off x="838200" y="2011363"/>
          <a:ext cx="10515600" cy="4481510"/>
        </p:xfrm>
        <a:graphic>
          <a:graphicData uri="http://schemas.openxmlformats.org/drawingml/2006/table">
            <a:tbl>
              <a:tblPr firstRow="1" bandRow="1">
                <a:tableStyleId>{073A0DAA-6AF3-43AB-8588-CEC1D06C72B9}</a:tableStyleId>
              </a:tblPr>
              <a:tblGrid>
                <a:gridCol w="2628900">
                  <a:extLst>
                    <a:ext uri="{9D8B030D-6E8A-4147-A177-3AD203B41FA5}">
                      <a16:colId xmlns:a16="http://schemas.microsoft.com/office/drawing/2014/main" val="2146762229"/>
                    </a:ext>
                  </a:extLst>
                </a:gridCol>
                <a:gridCol w="2628900">
                  <a:extLst>
                    <a:ext uri="{9D8B030D-6E8A-4147-A177-3AD203B41FA5}">
                      <a16:colId xmlns:a16="http://schemas.microsoft.com/office/drawing/2014/main" val="243665449"/>
                    </a:ext>
                  </a:extLst>
                </a:gridCol>
                <a:gridCol w="2628900">
                  <a:extLst>
                    <a:ext uri="{9D8B030D-6E8A-4147-A177-3AD203B41FA5}">
                      <a16:colId xmlns:a16="http://schemas.microsoft.com/office/drawing/2014/main" val="3421509768"/>
                    </a:ext>
                  </a:extLst>
                </a:gridCol>
                <a:gridCol w="2628900">
                  <a:extLst>
                    <a:ext uri="{9D8B030D-6E8A-4147-A177-3AD203B41FA5}">
                      <a16:colId xmlns:a16="http://schemas.microsoft.com/office/drawing/2014/main" val="2140499469"/>
                    </a:ext>
                  </a:extLst>
                </a:gridCol>
              </a:tblGrid>
              <a:tr h="407410">
                <a:tc>
                  <a:txBody>
                    <a:bodyPr/>
                    <a:lstStyle/>
                    <a:p>
                      <a:pPr algn="ctr">
                        <a:lnSpc>
                          <a:spcPct val="150000"/>
                        </a:lnSpc>
                        <a:spcAft>
                          <a:spcPts val="1200"/>
                        </a:spcAft>
                      </a:pPr>
                      <a:r>
                        <a:rPr lang="tr-TR" sz="1800" b="1" dirty="0">
                          <a:effectLst/>
                          <a:latin typeface="Times New Roman" panose="02020603050405020304" pitchFamily="18" charset="0"/>
                          <a:ea typeface="Calibri" panose="020F0502020204030204" pitchFamily="34" charset="0"/>
                          <a:cs typeface="Calibri" panose="020F0502020204030204" pitchFamily="34" charset="0"/>
                        </a:rPr>
                        <a:t>Bünye Sınıfı</a:t>
                      </a:r>
                      <a:endParaRPr lang="tr-T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50000"/>
                        </a:lnSpc>
                        <a:spcAft>
                          <a:spcPts val="1200"/>
                        </a:spcAft>
                      </a:pPr>
                      <a:r>
                        <a:rPr lang="tr-TR" sz="1800" b="1" dirty="0">
                          <a:effectLst/>
                          <a:latin typeface="Times New Roman" panose="02020603050405020304" pitchFamily="18" charset="0"/>
                          <a:ea typeface="Calibri" panose="020F0502020204030204" pitchFamily="34" charset="0"/>
                          <a:cs typeface="Calibri" panose="020F0502020204030204" pitchFamily="34" charset="0"/>
                        </a:rPr>
                        <a:t>Kum %</a:t>
                      </a:r>
                      <a:endParaRPr lang="tr-T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algn="ctr"/>
                      <a:r>
                        <a:rPr lang="tr-TR" dirty="0"/>
                        <a:t>Silt %</a:t>
                      </a:r>
                    </a:p>
                  </a:txBody>
                  <a:tcPr/>
                </a:tc>
                <a:tc>
                  <a:txBody>
                    <a:bodyPr/>
                    <a:lstStyle/>
                    <a:p>
                      <a:pPr algn="ctr"/>
                      <a:r>
                        <a:rPr lang="tr-TR" dirty="0"/>
                        <a:t>Kil %</a:t>
                      </a:r>
                    </a:p>
                  </a:txBody>
                  <a:tcPr/>
                </a:tc>
                <a:extLst>
                  <a:ext uri="{0D108BD9-81ED-4DB2-BD59-A6C34878D82A}">
                    <a16:rowId xmlns:a16="http://schemas.microsoft.com/office/drawing/2014/main" val="1748547716"/>
                  </a:ext>
                </a:extLst>
              </a:tr>
              <a:tr h="407410">
                <a:tc>
                  <a:txBody>
                    <a:bodyPr/>
                    <a:lstStyle/>
                    <a:p>
                      <a:pPr algn="just">
                        <a:lnSpc>
                          <a:spcPct val="150000"/>
                        </a:lnSpc>
                        <a:spcAft>
                          <a:spcPts val="1200"/>
                        </a:spcAft>
                      </a:pPr>
                      <a:r>
                        <a:rPr lang="tr-TR" sz="1800" dirty="0">
                          <a:effectLst/>
                          <a:latin typeface="Times New Roman" panose="02020603050405020304" pitchFamily="18" charset="0"/>
                          <a:ea typeface="Calibri" panose="020F0502020204030204" pitchFamily="34" charset="0"/>
                          <a:cs typeface="Calibri" panose="020F0502020204030204" pitchFamily="34" charset="0"/>
                        </a:rPr>
                        <a:t>Kum</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80-100</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0-20</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0-20</a:t>
                      </a:r>
                    </a:p>
                  </a:txBody>
                  <a:tcPr marL="68580" marR="68580" marT="0" marB="0"/>
                </a:tc>
                <a:extLst>
                  <a:ext uri="{0D108BD9-81ED-4DB2-BD59-A6C34878D82A}">
                    <a16:rowId xmlns:a16="http://schemas.microsoft.com/office/drawing/2014/main" val="1861210293"/>
                  </a:ext>
                </a:extLst>
              </a:tr>
              <a:tr h="407410">
                <a:tc>
                  <a:txBody>
                    <a:bodyPr/>
                    <a:lstStyle/>
                    <a:p>
                      <a:pPr algn="just">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Kumlu Tın</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50-80</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0-50</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0-20</a:t>
                      </a:r>
                    </a:p>
                  </a:txBody>
                  <a:tcPr marL="68580" marR="68580" marT="0" marB="0"/>
                </a:tc>
                <a:extLst>
                  <a:ext uri="{0D108BD9-81ED-4DB2-BD59-A6C34878D82A}">
                    <a16:rowId xmlns:a16="http://schemas.microsoft.com/office/drawing/2014/main" val="553321455"/>
                  </a:ext>
                </a:extLst>
              </a:tr>
              <a:tr h="407410">
                <a:tc>
                  <a:txBody>
                    <a:bodyPr/>
                    <a:lstStyle/>
                    <a:p>
                      <a:pPr algn="just">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Tın</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30-50</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30-50</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0-20</a:t>
                      </a:r>
                    </a:p>
                  </a:txBody>
                  <a:tcPr marL="68580" marR="68580" marT="0" marB="0"/>
                </a:tc>
                <a:extLst>
                  <a:ext uri="{0D108BD9-81ED-4DB2-BD59-A6C34878D82A}">
                    <a16:rowId xmlns:a16="http://schemas.microsoft.com/office/drawing/2014/main" val="384580407"/>
                  </a:ext>
                </a:extLst>
              </a:tr>
              <a:tr h="407410">
                <a:tc>
                  <a:txBody>
                    <a:bodyPr/>
                    <a:lstStyle/>
                    <a:p>
                      <a:pPr algn="just">
                        <a:lnSpc>
                          <a:spcPct val="150000"/>
                        </a:lnSpc>
                        <a:spcAft>
                          <a:spcPts val="1200"/>
                        </a:spcAft>
                      </a:pPr>
                      <a:r>
                        <a:rPr lang="tr-TR" sz="1800" dirty="0">
                          <a:effectLst/>
                          <a:latin typeface="Times New Roman" panose="02020603050405020304" pitchFamily="18" charset="0"/>
                          <a:ea typeface="Calibri" panose="020F0502020204030204" pitchFamily="34" charset="0"/>
                          <a:cs typeface="Calibri" panose="020F0502020204030204" pitchFamily="34" charset="0"/>
                        </a:rPr>
                        <a:t>Siltli Tın</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0-50</a:t>
                      </a:r>
                    </a:p>
                  </a:txBody>
                  <a:tcPr marL="68580" marR="68580" marT="0" marB="0"/>
                </a:tc>
                <a:tc>
                  <a:txBody>
                    <a:bodyPr/>
                    <a:lstStyle/>
                    <a:p>
                      <a:pPr algn="ctr">
                        <a:lnSpc>
                          <a:spcPct val="150000"/>
                        </a:lnSpc>
                        <a:spcAft>
                          <a:spcPts val="1200"/>
                        </a:spcAft>
                      </a:pPr>
                      <a:r>
                        <a:rPr lang="tr-TR" sz="1800" dirty="0">
                          <a:effectLst/>
                          <a:latin typeface="Times New Roman" panose="02020603050405020304" pitchFamily="18" charset="0"/>
                          <a:ea typeface="Calibri" panose="020F0502020204030204" pitchFamily="34" charset="0"/>
                          <a:cs typeface="Calibri" panose="020F0502020204030204" pitchFamily="34" charset="0"/>
                        </a:rPr>
                        <a:t>30-50</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0-20</a:t>
                      </a:r>
                    </a:p>
                  </a:txBody>
                  <a:tcPr marL="68580" marR="68580" marT="0" marB="0"/>
                </a:tc>
                <a:extLst>
                  <a:ext uri="{0D108BD9-81ED-4DB2-BD59-A6C34878D82A}">
                    <a16:rowId xmlns:a16="http://schemas.microsoft.com/office/drawing/2014/main" val="2790201899"/>
                  </a:ext>
                </a:extLst>
              </a:tr>
              <a:tr h="407410">
                <a:tc>
                  <a:txBody>
                    <a:bodyPr/>
                    <a:lstStyle/>
                    <a:p>
                      <a:pPr algn="just">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Kumlu Killi Tın</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50-80</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0-30</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20-30</a:t>
                      </a:r>
                    </a:p>
                  </a:txBody>
                  <a:tcPr marL="68580" marR="68580" marT="0" marB="0"/>
                </a:tc>
                <a:extLst>
                  <a:ext uri="{0D108BD9-81ED-4DB2-BD59-A6C34878D82A}">
                    <a16:rowId xmlns:a16="http://schemas.microsoft.com/office/drawing/2014/main" val="2076879495"/>
                  </a:ext>
                </a:extLst>
              </a:tr>
              <a:tr h="407410">
                <a:tc>
                  <a:txBody>
                    <a:bodyPr/>
                    <a:lstStyle/>
                    <a:p>
                      <a:pPr algn="just">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Killi Tın</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20-50</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20-50</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20-30</a:t>
                      </a:r>
                    </a:p>
                  </a:txBody>
                  <a:tcPr marL="68580" marR="68580" marT="0" marB="0"/>
                </a:tc>
                <a:extLst>
                  <a:ext uri="{0D108BD9-81ED-4DB2-BD59-A6C34878D82A}">
                    <a16:rowId xmlns:a16="http://schemas.microsoft.com/office/drawing/2014/main" val="469327493"/>
                  </a:ext>
                </a:extLst>
              </a:tr>
              <a:tr h="407410">
                <a:tc>
                  <a:txBody>
                    <a:bodyPr/>
                    <a:lstStyle/>
                    <a:p>
                      <a:pPr algn="just">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Siltli Killi Tın</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0-30</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50-80</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20-30</a:t>
                      </a:r>
                    </a:p>
                  </a:txBody>
                  <a:tcPr marL="68580" marR="68580" marT="0" marB="0"/>
                </a:tc>
                <a:extLst>
                  <a:ext uri="{0D108BD9-81ED-4DB2-BD59-A6C34878D82A}">
                    <a16:rowId xmlns:a16="http://schemas.microsoft.com/office/drawing/2014/main" val="419119122"/>
                  </a:ext>
                </a:extLst>
              </a:tr>
              <a:tr h="407410">
                <a:tc>
                  <a:txBody>
                    <a:bodyPr/>
                    <a:lstStyle/>
                    <a:p>
                      <a:pPr algn="just">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Kumlu Kil</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50-70</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0-15</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30-45</a:t>
                      </a:r>
                    </a:p>
                  </a:txBody>
                  <a:tcPr marL="68580" marR="68580" marT="0" marB="0"/>
                </a:tc>
                <a:extLst>
                  <a:ext uri="{0D108BD9-81ED-4DB2-BD59-A6C34878D82A}">
                    <a16:rowId xmlns:a16="http://schemas.microsoft.com/office/drawing/2014/main" val="106003908"/>
                  </a:ext>
                </a:extLst>
              </a:tr>
              <a:tr h="407410">
                <a:tc>
                  <a:txBody>
                    <a:bodyPr/>
                    <a:lstStyle/>
                    <a:p>
                      <a:pPr algn="just">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Siltli Kil</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0-15</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55-70</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30-45</a:t>
                      </a:r>
                    </a:p>
                  </a:txBody>
                  <a:tcPr marL="68580" marR="68580" marT="0" marB="0"/>
                </a:tc>
                <a:extLst>
                  <a:ext uri="{0D108BD9-81ED-4DB2-BD59-A6C34878D82A}">
                    <a16:rowId xmlns:a16="http://schemas.microsoft.com/office/drawing/2014/main" val="1202959295"/>
                  </a:ext>
                </a:extLst>
              </a:tr>
              <a:tr h="407410">
                <a:tc>
                  <a:txBody>
                    <a:bodyPr/>
                    <a:lstStyle/>
                    <a:p>
                      <a:pPr algn="just">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Kil</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0-55</a:t>
                      </a:r>
                    </a:p>
                  </a:txBody>
                  <a:tcPr marL="68580" marR="68580" marT="0" marB="0"/>
                </a:tc>
                <a:tc>
                  <a:txBody>
                    <a:bodyPr/>
                    <a:lstStyle/>
                    <a:p>
                      <a:pPr algn="ctr">
                        <a:lnSpc>
                          <a:spcPct val="150000"/>
                        </a:lnSpc>
                        <a:spcAft>
                          <a:spcPts val="1200"/>
                        </a:spcAft>
                      </a:pPr>
                      <a:r>
                        <a:rPr lang="tr-TR" sz="1800">
                          <a:effectLst/>
                          <a:latin typeface="Times New Roman" panose="02020603050405020304" pitchFamily="18" charset="0"/>
                          <a:ea typeface="Calibri" panose="020F0502020204030204" pitchFamily="34" charset="0"/>
                          <a:cs typeface="Calibri" panose="020F0502020204030204" pitchFamily="34" charset="0"/>
                        </a:rPr>
                        <a:t>0-55</a:t>
                      </a:r>
                    </a:p>
                  </a:txBody>
                  <a:tcPr marL="68580" marR="68580" marT="0" marB="0"/>
                </a:tc>
                <a:tc>
                  <a:txBody>
                    <a:bodyPr/>
                    <a:lstStyle/>
                    <a:p>
                      <a:pPr algn="ctr">
                        <a:lnSpc>
                          <a:spcPct val="150000"/>
                        </a:lnSpc>
                        <a:spcAft>
                          <a:spcPts val="1200"/>
                        </a:spcAft>
                      </a:pPr>
                      <a:r>
                        <a:rPr lang="tr-TR" sz="1800" dirty="0">
                          <a:effectLst/>
                          <a:latin typeface="Times New Roman" panose="02020603050405020304" pitchFamily="18" charset="0"/>
                          <a:ea typeface="Calibri" panose="020F0502020204030204" pitchFamily="34" charset="0"/>
                          <a:cs typeface="Calibri" panose="020F0502020204030204" pitchFamily="34" charset="0"/>
                        </a:rPr>
                        <a:t>30-100</a:t>
                      </a:r>
                    </a:p>
                  </a:txBody>
                  <a:tcPr marL="68580" marR="68580" marT="0" marB="0"/>
                </a:tc>
                <a:extLst>
                  <a:ext uri="{0D108BD9-81ED-4DB2-BD59-A6C34878D82A}">
                    <a16:rowId xmlns:a16="http://schemas.microsoft.com/office/drawing/2014/main" val="1435577902"/>
                  </a:ext>
                </a:extLst>
              </a:tr>
            </a:tbl>
          </a:graphicData>
        </a:graphic>
      </p:graphicFrame>
    </p:spTree>
    <p:extLst>
      <p:ext uri="{BB962C8B-B14F-4D97-AF65-F5344CB8AC3E}">
        <p14:creationId xmlns:p14="http://schemas.microsoft.com/office/powerpoint/2010/main" val="197451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E4AC0E-752B-4F9D-9C2B-F1FF44EB10A6}"/>
              </a:ext>
            </a:extLst>
          </p:cNvPr>
          <p:cNvSpPr>
            <a:spLocks noGrp="1"/>
          </p:cNvSpPr>
          <p:nvPr>
            <p:ph type="title"/>
          </p:nvPr>
        </p:nvSpPr>
        <p:spPr/>
        <p:txBody>
          <a:bodyPr/>
          <a:lstStyle/>
          <a:p>
            <a:r>
              <a:rPr lang="tr-TR" b="1" kern="0" dirty="0">
                <a:effectLst/>
                <a:latin typeface="Times New Roman" panose="02020603050405020304" pitchFamily="18" charset="0"/>
                <a:ea typeface="Calibri" panose="020F0502020204030204" pitchFamily="34" charset="0"/>
                <a:cs typeface="Calibri" panose="020F0502020204030204" pitchFamily="34" charset="0"/>
              </a:rPr>
              <a:t>Bitki ve Su Toprak Münasebetleri</a:t>
            </a:r>
            <a:endParaRPr lang="tr-TR" dirty="0"/>
          </a:p>
        </p:txBody>
      </p:sp>
      <p:sp>
        <p:nvSpPr>
          <p:cNvPr id="3" name="İçerik Yer Tutucusu 2">
            <a:extLst>
              <a:ext uri="{FF2B5EF4-FFF2-40B4-BE49-F238E27FC236}">
                <a16:creationId xmlns:a16="http://schemas.microsoft.com/office/drawing/2014/main" id="{9DA5F8B2-2D8F-4F10-84D4-265239ADBEBE}"/>
              </a:ext>
            </a:extLst>
          </p:cNvPr>
          <p:cNvSpPr>
            <a:spLocks noGrp="1"/>
          </p:cNvSpPr>
          <p:nvPr>
            <p:ph idx="1"/>
          </p:nvPr>
        </p:nvSpPr>
        <p:spPr/>
        <p:txBody>
          <a:bodyPr>
            <a:normAutofit/>
          </a:bodyPr>
          <a:lstStyle/>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Söz konusu unsurların miktarlarının toplamı %100 olması gerekir.</a:t>
            </a:r>
          </a:p>
          <a:p>
            <a:pPr algn="just">
              <a:lnSpc>
                <a:spcPct val="150000"/>
              </a:lnSpc>
              <a:spcAft>
                <a:spcPts val="1200"/>
              </a:spcAft>
            </a:pPr>
            <a:r>
              <a:rPr lang="tr-TR" sz="3200" dirty="0">
                <a:effectLst/>
                <a:latin typeface="Times New Roman" panose="02020603050405020304" pitchFamily="18" charset="0"/>
                <a:ea typeface="Calibri" panose="020F0502020204030204" pitchFamily="34" charset="0"/>
                <a:cs typeface="Calibri" panose="020F0502020204030204" pitchFamily="34" charset="0"/>
              </a:rPr>
              <a:t>Kum Taneleri: 2- 0.05 mm arası taneciklerdir.</a:t>
            </a:r>
          </a:p>
          <a:p>
            <a:pPr algn="just">
              <a:lnSpc>
                <a:spcPct val="150000"/>
              </a:lnSpc>
              <a:spcAft>
                <a:spcPts val="1200"/>
              </a:spcAft>
            </a:pPr>
            <a:r>
              <a:rPr lang="tr-TR" sz="3200" dirty="0">
                <a:effectLst/>
                <a:latin typeface="Times New Roman" panose="02020603050405020304" pitchFamily="18" charset="0"/>
                <a:ea typeface="Calibri" panose="020F0502020204030204" pitchFamily="34" charset="0"/>
                <a:cs typeface="Calibri" panose="020F0502020204030204" pitchFamily="34" charset="0"/>
              </a:rPr>
              <a:t>Silt taneleri: 0.05 – 0.005 mm arası taneciklerdir.</a:t>
            </a:r>
          </a:p>
          <a:p>
            <a:r>
              <a:rPr lang="tr-TR" sz="3200" dirty="0">
                <a:effectLst/>
                <a:latin typeface="Times New Roman" panose="02020603050405020304" pitchFamily="18" charset="0"/>
                <a:ea typeface="Calibri" panose="020F0502020204030204" pitchFamily="34" charset="0"/>
                <a:cs typeface="Calibri" panose="020F0502020204030204" pitchFamily="34" charset="0"/>
              </a:rPr>
              <a:t>Kil taneleri: 0.005 mm’den küçük taneciklerdir.</a:t>
            </a:r>
            <a:endParaRPr lang="tr-TR" sz="3200" dirty="0"/>
          </a:p>
        </p:txBody>
      </p:sp>
      <p:pic>
        <p:nvPicPr>
          <p:cNvPr id="7" name="Resim 6">
            <a:extLst>
              <a:ext uri="{FF2B5EF4-FFF2-40B4-BE49-F238E27FC236}">
                <a16:creationId xmlns:a16="http://schemas.microsoft.com/office/drawing/2014/main" id="{7BDC813E-1009-4864-8D84-5AD079805511}"/>
              </a:ext>
            </a:extLst>
          </p:cNvPr>
          <p:cNvPicPr>
            <a:picLocks noChangeAspect="1"/>
          </p:cNvPicPr>
          <p:nvPr/>
        </p:nvPicPr>
        <p:blipFill>
          <a:blip r:embed="rId2"/>
          <a:stretch>
            <a:fillRect/>
          </a:stretch>
        </p:blipFill>
        <p:spPr>
          <a:xfrm>
            <a:off x="9124812" y="2540776"/>
            <a:ext cx="2910684" cy="3301612"/>
          </a:xfrm>
          <a:prstGeom prst="rect">
            <a:avLst/>
          </a:prstGeom>
        </p:spPr>
      </p:pic>
    </p:spTree>
    <p:extLst>
      <p:ext uri="{BB962C8B-B14F-4D97-AF65-F5344CB8AC3E}">
        <p14:creationId xmlns:p14="http://schemas.microsoft.com/office/powerpoint/2010/main" val="253008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8CF925A-3AE1-48D9-B927-C171ED874B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6914" y="351904"/>
            <a:ext cx="5006672" cy="5824451"/>
          </a:xfrm>
          <a:prstGeom prst="rect">
            <a:avLst/>
          </a:prstGeom>
          <a:noFill/>
          <a:ln>
            <a:noFill/>
          </a:ln>
        </p:spPr>
      </p:pic>
      <p:sp>
        <p:nvSpPr>
          <p:cNvPr id="3" name="Metin kutusu 5">
            <a:extLst>
              <a:ext uri="{FF2B5EF4-FFF2-40B4-BE49-F238E27FC236}">
                <a16:creationId xmlns:a16="http://schemas.microsoft.com/office/drawing/2014/main" id="{CF9E9CAC-6051-4313-8A60-E3C48926C52D}"/>
              </a:ext>
            </a:extLst>
          </p:cNvPr>
          <p:cNvSpPr txBox="1"/>
          <p:nvPr/>
        </p:nvSpPr>
        <p:spPr>
          <a:xfrm>
            <a:off x="6236623" y="2992583"/>
            <a:ext cx="2608119" cy="1841273"/>
          </a:xfrm>
          <a:prstGeom prst="rect">
            <a:avLst/>
          </a:prstGeom>
          <a:noFill/>
        </p:spPr>
        <p:txBody>
          <a:bodyPr wrap="square">
            <a:spAutoFit/>
          </a:bodyPr>
          <a:lstStyle/>
          <a:p>
            <a:pPr marL="342900" lvl="0" indent="-342900">
              <a:lnSpc>
                <a:spcPct val="106000"/>
              </a:lnSpc>
              <a:buFont typeface="+mj-lt"/>
              <a:buAutoNum type="romanUcParenR"/>
              <a:tabLst>
                <a:tab pos="457200" algn="l"/>
              </a:tabLst>
            </a:pPr>
            <a:r>
              <a:rPr lang="tr-TR" sz="1200" kern="1200" dirty="0">
                <a:solidFill>
                  <a:srgbClr val="000000"/>
                </a:solidFill>
                <a:effectLst/>
                <a:latin typeface="Times New Roman" panose="02020603050405020304" pitchFamily="18" charset="0"/>
                <a:ea typeface="Calibri" panose="020F0502020204030204" pitchFamily="34" charset="0"/>
              </a:rPr>
              <a:t>Kumlu toprak</a:t>
            </a:r>
            <a:endParaRPr lang="tr-TR" sz="12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romanUcParenR"/>
              <a:tabLst>
                <a:tab pos="457200" algn="l"/>
              </a:tabLst>
            </a:pPr>
            <a:r>
              <a:rPr lang="tr-TR" sz="1200" kern="1200" dirty="0">
                <a:solidFill>
                  <a:srgbClr val="000000"/>
                </a:solidFill>
                <a:effectLst/>
                <a:latin typeface="Times New Roman" panose="02020603050405020304" pitchFamily="18" charset="0"/>
                <a:ea typeface="Calibri" panose="020F0502020204030204" pitchFamily="34" charset="0"/>
              </a:rPr>
              <a:t>Kumlu-</a:t>
            </a:r>
            <a:r>
              <a:rPr lang="tr-TR" sz="1200" kern="1200" dirty="0" err="1">
                <a:solidFill>
                  <a:srgbClr val="000000"/>
                </a:solidFill>
                <a:effectLst/>
                <a:latin typeface="Times New Roman" panose="02020603050405020304" pitchFamily="18" charset="0"/>
                <a:ea typeface="Calibri" panose="020F0502020204030204" pitchFamily="34" charset="0"/>
              </a:rPr>
              <a:t>siltli</a:t>
            </a:r>
            <a:r>
              <a:rPr lang="tr-TR" sz="1200" kern="1200" dirty="0">
                <a:solidFill>
                  <a:srgbClr val="000000"/>
                </a:solidFill>
                <a:effectLst/>
                <a:latin typeface="Times New Roman" panose="02020603050405020304" pitchFamily="18" charset="0"/>
                <a:ea typeface="Calibri" panose="020F0502020204030204" pitchFamily="34" charset="0"/>
              </a:rPr>
              <a:t> toprak</a:t>
            </a:r>
            <a:endParaRPr lang="tr-TR" sz="12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romanUcParenR"/>
              <a:tabLst>
                <a:tab pos="457200" algn="l"/>
              </a:tabLst>
            </a:pPr>
            <a:r>
              <a:rPr lang="tr-TR" sz="1200" kern="1200" dirty="0">
                <a:solidFill>
                  <a:srgbClr val="000000"/>
                </a:solidFill>
                <a:effectLst/>
                <a:latin typeface="Times New Roman" panose="02020603050405020304" pitchFamily="18" charset="0"/>
                <a:ea typeface="Calibri" panose="020F0502020204030204" pitchFamily="34" charset="0"/>
              </a:rPr>
              <a:t>Siltli-kumlu toprak</a:t>
            </a:r>
            <a:endParaRPr lang="tr-TR" sz="12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romanUcParenR"/>
              <a:tabLst>
                <a:tab pos="457200" algn="l"/>
              </a:tabLst>
            </a:pPr>
            <a:r>
              <a:rPr lang="tr-TR" sz="1200" kern="1200" dirty="0">
                <a:solidFill>
                  <a:srgbClr val="000000"/>
                </a:solidFill>
                <a:effectLst/>
                <a:latin typeface="Times New Roman" panose="02020603050405020304" pitchFamily="18" charset="0"/>
                <a:ea typeface="Calibri" panose="020F0502020204030204" pitchFamily="34" charset="0"/>
              </a:rPr>
              <a:t>Siltli toprak</a:t>
            </a:r>
            <a:endParaRPr lang="tr-TR" sz="12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romanUcParenR"/>
              <a:tabLst>
                <a:tab pos="457200" algn="l"/>
              </a:tabLst>
            </a:pPr>
            <a:r>
              <a:rPr lang="tr-TR" sz="1200" kern="1200" dirty="0">
                <a:solidFill>
                  <a:srgbClr val="000000"/>
                </a:solidFill>
                <a:effectLst/>
                <a:latin typeface="Times New Roman" panose="02020603050405020304" pitchFamily="18" charset="0"/>
                <a:ea typeface="Calibri" panose="020F0502020204030204" pitchFamily="34" charset="0"/>
              </a:rPr>
              <a:t>Siltli killi toprak</a:t>
            </a:r>
            <a:endParaRPr lang="tr-TR" sz="12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romanUcParenR"/>
              <a:tabLst>
                <a:tab pos="457200" algn="l"/>
              </a:tabLst>
            </a:pPr>
            <a:r>
              <a:rPr lang="tr-TR" sz="1200" kern="1200" dirty="0">
                <a:solidFill>
                  <a:srgbClr val="000000"/>
                </a:solidFill>
                <a:effectLst/>
                <a:latin typeface="Times New Roman" panose="02020603050405020304" pitchFamily="18" charset="0"/>
                <a:ea typeface="Calibri" panose="020F0502020204030204" pitchFamily="34" charset="0"/>
              </a:rPr>
              <a:t>Killi </a:t>
            </a:r>
            <a:r>
              <a:rPr lang="tr-TR" sz="1200" kern="1200" dirty="0" err="1">
                <a:solidFill>
                  <a:srgbClr val="000000"/>
                </a:solidFill>
                <a:effectLst/>
                <a:latin typeface="Times New Roman" panose="02020603050405020304" pitchFamily="18" charset="0"/>
                <a:ea typeface="Calibri" panose="020F0502020204030204" pitchFamily="34" charset="0"/>
              </a:rPr>
              <a:t>siltli</a:t>
            </a:r>
            <a:r>
              <a:rPr lang="tr-TR" sz="1200" kern="1200" dirty="0">
                <a:solidFill>
                  <a:srgbClr val="000000"/>
                </a:solidFill>
                <a:effectLst/>
                <a:latin typeface="Times New Roman" panose="02020603050405020304" pitchFamily="18" charset="0"/>
                <a:ea typeface="Calibri" panose="020F0502020204030204" pitchFamily="34" charset="0"/>
              </a:rPr>
              <a:t> toprak</a:t>
            </a:r>
            <a:endParaRPr lang="tr-TR" sz="12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romanUcParenR"/>
              <a:tabLst>
                <a:tab pos="457200" algn="l"/>
              </a:tabLst>
            </a:pPr>
            <a:r>
              <a:rPr lang="tr-TR" sz="1200" kern="1200" dirty="0">
                <a:solidFill>
                  <a:srgbClr val="000000"/>
                </a:solidFill>
                <a:effectLst/>
                <a:latin typeface="Times New Roman" panose="02020603050405020304" pitchFamily="18" charset="0"/>
                <a:ea typeface="Calibri" panose="020F0502020204030204" pitchFamily="34" charset="0"/>
              </a:rPr>
              <a:t>Kumlu killi toprak</a:t>
            </a:r>
            <a:endParaRPr lang="tr-TR" sz="12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romanUcParenR"/>
              <a:tabLst>
                <a:tab pos="457200" algn="l"/>
              </a:tabLst>
            </a:pPr>
            <a:r>
              <a:rPr lang="tr-TR" sz="1200" kern="1200" dirty="0">
                <a:solidFill>
                  <a:srgbClr val="000000"/>
                </a:solidFill>
                <a:effectLst/>
                <a:latin typeface="Times New Roman" panose="02020603050405020304" pitchFamily="18" charset="0"/>
                <a:ea typeface="Calibri" panose="020F0502020204030204" pitchFamily="34" charset="0"/>
              </a:rPr>
              <a:t>Killi kumlu toprak</a:t>
            </a:r>
            <a:endParaRPr lang="tr-TR" sz="12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romanUcParenR"/>
              <a:tabLst>
                <a:tab pos="457200" algn="l"/>
              </a:tabLst>
            </a:pPr>
            <a:r>
              <a:rPr lang="tr-TR" sz="1200" kern="1200" dirty="0">
                <a:solidFill>
                  <a:srgbClr val="000000"/>
                </a:solidFill>
                <a:effectLst/>
                <a:latin typeface="Times New Roman" panose="02020603050405020304" pitchFamily="18" charset="0"/>
                <a:ea typeface="Calibri" panose="020F0502020204030204" pitchFamily="34" charset="0"/>
              </a:rPr>
              <a:t>Killi toprak</a:t>
            </a:r>
            <a:endParaRPr lang="tr-T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6027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05C0CA-9980-40DF-AAA3-A308A72E993A}"/>
              </a:ext>
            </a:extLst>
          </p:cNvPr>
          <p:cNvSpPr>
            <a:spLocks noGrp="1"/>
          </p:cNvSpPr>
          <p:nvPr>
            <p:ph type="title"/>
          </p:nvPr>
        </p:nvSpPr>
        <p:spPr/>
        <p:txBody>
          <a:bodyPr/>
          <a:lstStyle/>
          <a:p>
            <a:r>
              <a:rPr lang="tr-TR" b="1" kern="0" dirty="0">
                <a:effectLst/>
                <a:latin typeface="Times New Roman" panose="02020603050405020304" pitchFamily="18" charset="0"/>
                <a:ea typeface="Calibri" panose="020F0502020204030204" pitchFamily="34" charset="0"/>
                <a:cs typeface="Calibri" panose="020F0502020204030204" pitchFamily="34" charset="0"/>
              </a:rPr>
              <a:t>Bitki ve Su Toprak Münasebetleri</a:t>
            </a:r>
            <a:endParaRPr lang="tr-TR" dirty="0"/>
          </a:p>
        </p:txBody>
      </p:sp>
      <p:sp>
        <p:nvSpPr>
          <p:cNvPr id="3" name="İçerik Yer Tutucusu 2">
            <a:extLst>
              <a:ext uri="{FF2B5EF4-FFF2-40B4-BE49-F238E27FC236}">
                <a16:creationId xmlns:a16="http://schemas.microsoft.com/office/drawing/2014/main" id="{39487EBB-6B5C-40D9-93C6-7941D179A0BD}"/>
              </a:ext>
            </a:extLst>
          </p:cNvPr>
          <p:cNvSpPr>
            <a:spLocks noGrp="1"/>
          </p:cNvSpPr>
          <p:nvPr>
            <p:ph idx="1"/>
          </p:nvPr>
        </p:nvSpPr>
        <p:spPr/>
        <p:txBody>
          <a:bodyPr/>
          <a:lstStyle/>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Bitkilerin yaşamını sürdürebilmesi ve büyüyebilmesi için toprakta belli bir seviyede su bulunmalıdır. Bu nedenden dolayı suyun toprak içerisinde nasıl hareket ettiği, suyun ne kadar su tutabildiği ve bu tutulan suyun ne kadarının bitkilerin kullanması için uygun olduğu ve toprak suyunun nasıl doygun halde tutulacağı incelenmektedir.</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3200" dirty="0">
                <a:effectLst/>
                <a:latin typeface="Times New Roman" panose="02020603050405020304" pitchFamily="18" charset="0"/>
                <a:ea typeface="Calibri" panose="020F0502020204030204" pitchFamily="34" charset="0"/>
                <a:cs typeface="Calibri" panose="020F0502020204030204" pitchFamily="34" charset="0"/>
              </a:rPr>
              <a:t>Suyun toprak içerisinde hareketi, toprağın fiziksel özellikleri tarafından yani tane büyüklüğü ve bu tanelerin dağılımı ile ilgilidir. </a:t>
            </a:r>
          </a:p>
          <a:p>
            <a:endParaRPr lang="tr-TR" dirty="0"/>
          </a:p>
        </p:txBody>
      </p:sp>
    </p:spTree>
    <p:extLst>
      <p:ext uri="{BB962C8B-B14F-4D97-AF65-F5344CB8AC3E}">
        <p14:creationId xmlns:p14="http://schemas.microsoft.com/office/powerpoint/2010/main" val="2182898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AFE395-9133-4E31-85F0-33776CFEFBA6}"/>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Sulama Nedir?</a:t>
            </a:r>
          </a:p>
        </p:txBody>
      </p:sp>
      <p:sp>
        <p:nvSpPr>
          <p:cNvPr id="3" name="İçerik Yer Tutucusu 2">
            <a:extLst>
              <a:ext uri="{FF2B5EF4-FFF2-40B4-BE49-F238E27FC236}">
                <a16:creationId xmlns:a16="http://schemas.microsoft.com/office/drawing/2014/main" id="{7112BCB2-E3D0-4BC3-999A-6DB6C6F34F6A}"/>
              </a:ext>
            </a:extLst>
          </p:cNvPr>
          <p:cNvSpPr>
            <a:spLocks noGrp="1"/>
          </p:cNvSpPr>
          <p:nvPr>
            <p:ph idx="1"/>
          </p:nvPr>
        </p:nvSpPr>
        <p:spPr/>
        <p:txBody>
          <a:bodyPr>
            <a:normAutofit fontScale="92500"/>
          </a:bodyPr>
          <a:lstStyle/>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Bitkiler normal gelişimlerini sürdürebilmeleri için, çok yıllık bitkilerde kış dinleme periyodu dışında, kökleri aracılığıyla topraktan devamlı su alırlar.</a:t>
            </a:r>
          </a:p>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Sulama açısından, bitkilerin sulama suyu ihtiyacı hesaplanmasında bitki yapraklarından olan terleme miktarı dikkate alınmaktadır. Büyüme mevsimi boyunca bitki kök bölgesinde yeterli nemin bulunması bitki gelişimi açısından çok önemlidir. Gereğinden az ya da çok toprak nemi genellikle verim azalmasına neden olmaktadır. </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860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0202C9-7393-4259-9F68-D5CB8F64757C}"/>
              </a:ext>
            </a:extLst>
          </p:cNvPr>
          <p:cNvSpPr>
            <a:spLocks noGrp="1"/>
          </p:cNvSpPr>
          <p:nvPr>
            <p:ph type="title"/>
          </p:nvPr>
        </p:nvSpPr>
        <p:spPr/>
        <p:txBody>
          <a:bodyPr/>
          <a:lstStyle/>
          <a:p>
            <a:r>
              <a:rPr lang="tr-TR" b="1" kern="0" dirty="0">
                <a:effectLst/>
                <a:latin typeface="Times New Roman" panose="02020603050405020304" pitchFamily="18" charset="0"/>
                <a:ea typeface="Calibri" panose="020F0502020204030204" pitchFamily="34" charset="0"/>
                <a:cs typeface="Calibri" panose="020F0502020204030204" pitchFamily="34" charset="0"/>
              </a:rPr>
              <a:t>Bitki ve Su Toprak Münasebetleri</a:t>
            </a:r>
            <a:endParaRPr lang="tr-TR" dirty="0"/>
          </a:p>
        </p:txBody>
      </p:sp>
      <p:sp>
        <p:nvSpPr>
          <p:cNvPr id="3" name="İçerik Yer Tutucusu 2">
            <a:extLst>
              <a:ext uri="{FF2B5EF4-FFF2-40B4-BE49-F238E27FC236}">
                <a16:creationId xmlns:a16="http://schemas.microsoft.com/office/drawing/2014/main" id="{92BA1F67-5050-44DC-B69D-926C67A5043E}"/>
              </a:ext>
            </a:extLst>
          </p:cNvPr>
          <p:cNvSpPr>
            <a:spLocks noGrp="1"/>
          </p:cNvSpPr>
          <p:nvPr>
            <p:ph idx="1"/>
          </p:nvPr>
        </p:nvSpPr>
        <p:spPr/>
        <p:txBody>
          <a:bodyPr>
            <a:normAutofit fontScale="92500" lnSpcReduction="10000"/>
          </a:bodyPr>
          <a:lstStyle/>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Toprağın tutabileceği su miktarı ise daha çok toprağın sahip olduğu organik madde miktarı ile orantılıdır. Sonuçta bol organik madde içeren iyi bir toprak çeşidinin su tutma kapasitesi yüksek olur.</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3200" dirty="0">
                <a:effectLst/>
                <a:latin typeface="Times New Roman" panose="02020603050405020304" pitchFamily="18" charset="0"/>
                <a:ea typeface="Calibri" panose="020F0502020204030204" pitchFamily="34" charset="0"/>
                <a:cs typeface="Calibri" panose="020F0502020204030204" pitchFamily="34" charset="0"/>
              </a:rPr>
              <a:t>Toprak taneciklerinin aralarındaki boşluklar ve gözenekler bütün toprak kesitini bir ağ gibi farklı farklı şekillerde kaplar. </a:t>
            </a:r>
          </a:p>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Kuru bir toprağa yağmur veya sulama ile su verildiğinde, su bu gözenekler ve çok ince kılcal boru şeklindeki yapılar içerisinde hareket eder. Ve toprak bünyesindeki bütün hava yerine suya bıraktığı zaman o toprağa doygun haldeki toprak denir.</a:t>
            </a:r>
          </a:p>
          <a:p>
            <a:endParaRPr lang="tr-TR" sz="3200" dirty="0"/>
          </a:p>
        </p:txBody>
      </p:sp>
    </p:spTree>
    <p:extLst>
      <p:ext uri="{BB962C8B-B14F-4D97-AF65-F5344CB8AC3E}">
        <p14:creationId xmlns:p14="http://schemas.microsoft.com/office/powerpoint/2010/main" val="2360883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A046AD-CFDF-4085-851C-F0E840E2C8A5}"/>
              </a:ext>
            </a:extLst>
          </p:cNvPr>
          <p:cNvSpPr>
            <a:spLocks noGrp="1"/>
          </p:cNvSpPr>
          <p:nvPr>
            <p:ph type="title"/>
          </p:nvPr>
        </p:nvSpPr>
        <p:spPr/>
        <p:txBody>
          <a:bodyPr/>
          <a:lstStyle/>
          <a:p>
            <a:r>
              <a:rPr lang="tr-TR" b="1" kern="0" dirty="0">
                <a:effectLst/>
                <a:latin typeface="Times New Roman" panose="02020603050405020304" pitchFamily="18" charset="0"/>
                <a:ea typeface="Calibri" panose="020F0502020204030204" pitchFamily="34" charset="0"/>
                <a:cs typeface="Calibri" panose="020F0502020204030204" pitchFamily="34" charset="0"/>
              </a:rPr>
              <a:t>Bitki ve Su Toprak Münasebetleri</a:t>
            </a:r>
            <a:endParaRPr lang="tr-TR" dirty="0"/>
          </a:p>
        </p:txBody>
      </p:sp>
      <p:sp>
        <p:nvSpPr>
          <p:cNvPr id="3" name="İçerik Yer Tutucusu 2">
            <a:extLst>
              <a:ext uri="{FF2B5EF4-FFF2-40B4-BE49-F238E27FC236}">
                <a16:creationId xmlns:a16="http://schemas.microsoft.com/office/drawing/2014/main" id="{FB2BD2C9-1E4F-4A7B-BDC1-FF1382B18C87}"/>
              </a:ext>
            </a:extLst>
          </p:cNvPr>
          <p:cNvSpPr>
            <a:spLocks noGrp="1"/>
          </p:cNvSpPr>
          <p:nvPr>
            <p:ph idx="1"/>
          </p:nvPr>
        </p:nvSpPr>
        <p:spPr/>
        <p:txBody>
          <a:bodyPr>
            <a:normAutofit/>
          </a:bodyPr>
          <a:lstStyle/>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Toprak içerisindeki büyük boşlular, gözenekler içerisinde yer çekimi etkisiyle serbest bir şekilde toprağın alt katmanlarına ilerleyen suya yerçekimi suyu adı verilir. Toprak yüzeyinden verilen suyun herhangi bir sebeple durması halinde dahi bu büyük gözeneklerdeki sular birkaç gün daha toprağın derinliklerine doğru ilerler. Drenaj kabiliyeti yüksek topraklarda genellikle verilen su bitki zarar görmeden alt katmanlara iner ve büyük gözenekler tekrar hava ile dolar. </a:t>
            </a:r>
            <a:endParaRPr lang="tr-TR" sz="3200" dirty="0"/>
          </a:p>
        </p:txBody>
      </p:sp>
    </p:spTree>
    <p:extLst>
      <p:ext uri="{BB962C8B-B14F-4D97-AF65-F5344CB8AC3E}">
        <p14:creationId xmlns:p14="http://schemas.microsoft.com/office/powerpoint/2010/main" val="2109030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D42BEE-70DC-4E96-8170-E5DE421D3BD9}"/>
              </a:ext>
            </a:extLst>
          </p:cNvPr>
          <p:cNvSpPr>
            <a:spLocks noGrp="1"/>
          </p:cNvSpPr>
          <p:nvPr>
            <p:ph type="title"/>
          </p:nvPr>
        </p:nvSpPr>
        <p:spPr/>
        <p:txBody>
          <a:bodyPr/>
          <a:lstStyle/>
          <a:p>
            <a:r>
              <a:rPr lang="tr-TR" b="1" kern="0" dirty="0">
                <a:effectLst/>
                <a:latin typeface="Times New Roman" panose="02020603050405020304" pitchFamily="18" charset="0"/>
                <a:ea typeface="Calibri" panose="020F0502020204030204" pitchFamily="34" charset="0"/>
                <a:cs typeface="Calibri" panose="020F0502020204030204" pitchFamily="34" charset="0"/>
              </a:rPr>
              <a:t>Bitki ve Su Toprak Münasebetleri</a:t>
            </a:r>
            <a:endParaRPr lang="tr-TR" dirty="0"/>
          </a:p>
        </p:txBody>
      </p:sp>
      <p:sp>
        <p:nvSpPr>
          <p:cNvPr id="3" name="İçerik Yer Tutucusu 2">
            <a:extLst>
              <a:ext uri="{FF2B5EF4-FFF2-40B4-BE49-F238E27FC236}">
                <a16:creationId xmlns:a16="http://schemas.microsoft.com/office/drawing/2014/main" id="{6A047F22-F4CF-4276-AF1D-0D4BD05B06E5}"/>
              </a:ext>
            </a:extLst>
          </p:cNvPr>
          <p:cNvSpPr>
            <a:spLocks noGrp="1"/>
          </p:cNvSpPr>
          <p:nvPr>
            <p:ph idx="1"/>
          </p:nvPr>
        </p:nvSpPr>
        <p:spPr/>
        <p:txBody>
          <a:bodyPr>
            <a:normAutofit/>
          </a:bodyPr>
          <a:lstStyle/>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Küçük gözeneklerdeki sular ise kapilar kuvvet etkisindedir ve bu sulara da kapilar su (kılcal su) denir. Kapilar su da hareket eder ancak daha yavaştır ve yönü ise toprakta gerilim olan bölgelere doğrudur.</a:t>
            </a:r>
            <a:r>
              <a:rPr lang="tr-TR" sz="1800" dirty="0">
                <a:effectLst/>
                <a:latin typeface="Times New Roman" panose="02020603050405020304" pitchFamily="18" charset="0"/>
                <a:ea typeface="Calibri" panose="020F0502020204030204" pitchFamily="34" charset="0"/>
                <a:cs typeface="Calibri" panose="020F0502020204030204" pitchFamily="34" charset="0"/>
              </a:rPr>
              <a:t> </a:t>
            </a:r>
            <a:r>
              <a:rPr lang="tr-TR" sz="3200" dirty="0">
                <a:effectLst/>
                <a:latin typeface="Times New Roman" panose="02020603050405020304" pitchFamily="18" charset="0"/>
                <a:ea typeface="Calibri" panose="020F0502020204030204" pitchFamily="34" charset="0"/>
                <a:cs typeface="Calibri" panose="020F0502020204030204" pitchFamily="34" charset="0"/>
              </a:rPr>
              <a:t>Toprak bünyesinde, toprak parçacıklarının etrafında bulunan, sıvı olamayacak kadar az ve buhar gibi hareket eden suya higroskopik su denir.</a:t>
            </a:r>
          </a:p>
          <a:p>
            <a:pPr marL="0" indent="0">
              <a:buNone/>
            </a:pPr>
            <a:endParaRPr lang="tr-TR" sz="3200" dirty="0">
              <a:effectLst/>
              <a:latin typeface="Times New Roman" panose="02020603050405020304" pitchFamily="18" charset="0"/>
              <a:ea typeface="Calibri" panose="020F0502020204030204" pitchFamily="34" charset="0"/>
              <a:cs typeface="Calibri" panose="020F0502020204030204" pitchFamily="34" charset="0"/>
            </a:endParaRPr>
          </a:p>
          <a:p>
            <a:endParaRPr lang="tr-TR" sz="3200" dirty="0"/>
          </a:p>
        </p:txBody>
      </p:sp>
    </p:spTree>
    <p:extLst>
      <p:ext uri="{BB962C8B-B14F-4D97-AF65-F5344CB8AC3E}">
        <p14:creationId xmlns:p14="http://schemas.microsoft.com/office/powerpoint/2010/main" val="3551536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70ECBA-1FD4-4F45-85C6-C90A316D3B0B}"/>
              </a:ext>
            </a:extLst>
          </p:cNvPr>
          <p:cNvSpPr>
            <a:spLocks noGrp="1"/>
          </p:cNvSpPr>
          <p:nvPr>
            <p:ph type="title"/>
          </p:nvPr>
        </p:nvSpPr>
        <p:spPr/>
        <p:txBody>
          <a:bodyPr/>
          <a:lstStyle/>
          <a:p>
            <a:r>
              <a:rPr lang="tr-TR" b="1" kern="0" dirty="0">
                <a:effectLst/>
                <a:latin typeface="Times New Roman" panose="02020603050405020304" pitchFamily="18" charset="0"/>
                <a:ea typeface="Calibri" panose="020F0502020204030204" pitchFamily="34" charset="0"/>
                <a:cs typeface="Calibri" panose="020F0502020204030204" pitchFamily="34" charset="0"/>
              </a:rPr>
              <a:t>Bitki ve Su Toprak Münasebetleri</a:t>
            </a:r>
            <a:endParaRPr lang="tr-TR" dirty="0"/>
          </a:p>
        </p:txBody>
      </p:sp>
      <p:sp>
        <p:nvSpPr>
          <p:cNvPr id="3" name="İçerik Yer Tutucusu 2">
            <a:extLst>
              <a:ext uri="{FF2B5EF4-FFF2-40B4-BE49-F238E27FC236}">
                <a16:creationId xmlns:a16="http://schemas.microsoft.com/office/drawing/2014/main" id="{BAD82D3B-1E6D-4724-BBBA-8E1066B684B2}"/>
              </a:ext>
            </a:extLst>
          </p:cNvPr>
          <p:cNvSpPr>
            <a:spLocks noGrp="1"/>
          </p:cNvSpPr>
          <p:nvPr>
            <p:ph idx="1"/>
          </p:nvPr>
        </p:nvSpPr>
        <p:spPr/>
        <p:txBody>
          <a:bodyPr>
            <a:noAutofit/>
          </a:bodyPr>
          <a:lstStyle/>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Toprakta su ne kadar az ise o kadar sıkı bir şekilde tutulur. Yani gerilim daha yüksektir. Gerilim kuvvetini etkileyen etmenler ise adhezyon yani toprak parçacıkları ile su arasındaki çekim, kohezyon; su moleküllerinin birbiri arasındaki çekim kuvvetidir. Adhezyon suyu toprak ile temas noktalarında sıkıca tutar. Kohezyon ise su moleküllerini birbirine bağlar. Bu iki kuvvet sayesinde küçük boşluklar su ile dolar ve büyük boşluklarda ise su kalın filmler gibi parçacıkların etrafını sarar.</a:t>
            </a:r>
            <a:endParaRPr lang="tr-TR" sz="3200" dirty="0"/>
          </a:p>
        </p:txBody>
      </p:sp>
    </p:spTree>
    <p:extLst>
      <p:ext uri="{BB962C8B-B14F-4D97-AF65-F5344CB8AC3E}">
        <p14:creationId xmlns:p14="http://schemas.microsoft.com/office/powerpoint/2010/main" val="1029147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A0560B-8056-4E00-A859-6637C8A3ABE9}"/>
              </a:ext>
            </a:extLst>
          </p:cNvPr>
          <p:cNvSpPr>
            <a:spLocks noGrp="1"/>
          </p:cNvSpPr>
          <p:nvPr>
            <p:ph type="title"/>
          </p:nvPr>
        </p:nvSpPr>
        <p:spPr/>
        <p:txBody>
          <a:bodyPr/>
          <a:lstStyle/>
          <a:p>
            <a:r>
              <a:rPr lang="tr-TR" b="1" kern="0" dirty="0">
                <a:effectLst/>
                <a:latin typeface="Times New Roman" panose="02020603050405020304" pitchFamily="18" charset="0"/>
                <a:ea typeface="Calibri" panose="020F0502020204030204" pitchFamily="34" charset="0"/>
                <a:cs typeface="Calibri" panose="020F0502020204030204" pitchFamily="34" charset="0"/>
              </a:rPr>
              <a:t>Bitki ve Su Toprak Münasebetleri</a:t>
            </a:r>
            <a:endParaRPr lang="tr-TR" dirty="0"/>
          </a:p>
        </p:txBody>
      </p:sp>
      <p:sp>
        <p:nvSpPr>
          <p:cNvPr id="3" name="İçerik Yer Tutucusu 2">
            <a:extLst>
              <a:ext uri="{FF2B5EF4-FFF2-40B4-BE49-F238E27FC236}">
                <a16:creationId xmlns:a16="http://schemas.microsoft.com/office/drawing/2014/main" id="{4E79D8B3-DC3A-44E6-86B0-23E6111C9CDB}"/>
              </a:ext>
            </a:extLst>
          </p:cNvPr>
          <p:cNvSpPr>
            <a:spLocks noGrp="1"/>
          </p:cNvSpPr>
          <p:nvPr>
            <p:ph idx="1"/>
          </p:nvPr>
        </p:nvSpPr>
        <p:spPr/>
        <p:txBody>
          <a:bodyPr>
            <a:normAutofit/>
          </a:bodyPr>
          <a:lstStyle/>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Bu film zarı kalınlaştıkça çeperin dış tarafında bulunan sular daha düşük bir kuvvetle tutulur. Ve bazen dış çeperde bulunan su molekülleri film zarının kalınlaşması ile beraber yerçekimine karşı koyamaz ve yerçekimi suyu olarak toprağın derin katmanlarına ilerlemek üzere harekete başlar.</a:t>
            </a:r>
            <a:endParaRPr lang="tr-TR" sz="3200" dirty="0"/>
          </a:p>
        </p:txBody>
      </p:sp>
    </p:spTree>
    <p:extLst>
      <p:ext uri="{BB962C8B-B14F-4D97-AF65-F5344CB8AC3E}">
        <p14:creationId xmlns:p14="http://schemas.microsoft.com/office/powerpoint/2010/main" val="1657640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5A1B8-95B0-4CD1-95A3-5949C0294E29}"/>
              </a:ext>
            </a:extLst>
          </p:cNvPr>
          <p:cNvSpPr>
            <a:spLocks noGrp="1"/>
          </p:cNvSpPr>
          <p:nvPr>
            <p:ph type="title"/>
          </p:nvPr>
        </p:nvSpPr>
        <p:spPr/>
        <p:txBody>
          <a:bodyPr>
            <a:normAutofit/>
          </a:bodyPr>
          <a:lstStyle/>
          <a:p>
            <a:r>
              <a:rPr lang="tr-TR" b="1" dirty="0">
                <a:effectLst/>
                <a:latin typeface="Times New Roman" panose="02020603050405020304" pitchFamily="18" charset="0"/>
                <a:ea typeface="Calibri" panose="020F0502020204030204" pitchFamily="34" charset="0"/>
                <a:cs typeface="Calibri" panose="020F0502020204030204" pitchFamily="34" charset="0"/>
              </a:rPr>
              <a:t>Tarımsal Bitkilerin Su İhtiyacı</a:t>
            </a:r>
            <a:endParaRPr lang="tr-TR" b="1" dirty="0"/>
          </a:p>
        </p:txBody>
      </p:sp>
      <p:sp>
        <p:nvSpPr>
          <p:cNvPr id="3" name="İçerik Yer Tutucusu 2">
            <a:extLst>
              <a:ext uri="{FF2B5EF4-FFF2-40B4-BE49-F238E27FC236}">
                <a16:creationId xmlns:a16="http://schemas.microsoft.com/office/drawing/2014/main" id="{4FED7EDC-7D7D-4E38-B29A-5BF0A193A9E8}"/>
              </a:ext>
            </a:extLst>
          </p:cNvPr>
          <p:cNvSpPr>
            <a:spLocks noGrp="1"/>
          </p:cNvSpPr>
          <p:nvPr>
            <p:ph idx="1"/>
          </p:nvPr>
        </p:nvSpPr>
        <p:spPr/>
        <p:txBody>
          <a:bodyPr>
            <a:normAutofit fontScale="92500"/>
          </a:bodyPr>
          <a:lstStyle/>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Ulusal ve uluslararası birçok kaynakta Evapotranspirasyon olarak adlandırılan ve ET olarak kısaltılan kavram Türkçe’ de terminolojik olarak Bitki Su Tüketimi tanımlaması ile kabul görmektedir. Temelde ET topraktan ve bitkiden buharlaşmayı ifade etmektedir. </a:t>
            </a:r>
          </a:p>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Genel olarak evaporasyon sıvı haldeki suyun buharlaşarak bulunduğu ortamdan atmosfere hareket etmesini ifade etmektedir ve toprak ve açık su yüzeyleri başta olmak üzere birçok yüzeyden suyun buharlaşması evaporasyon olarak adlandırılmaktadır. </a:t>
            </a:r>
          </a:p>
          <a:p>
            <a:endParaRPr lang="tr-TR" dirty="0"/>
          </a:p>
        </p:txBody>
      </p:sp>
    </p:spTree>
    <p:extLst>
      <p:ext uri="{BB962C8B-B14F-4D97-AF65-F5344CB8AC3E}">
        <p14:creationId xmlns:p14="http://schemas.microsoft.com/office/powerpoint/2010/main" val="174984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1DC397-2A69-4420-941B-D2C1F7EC0485}"/>
              </a:ext>
            </a:extLst>
          </p:cNvPr>
          <p:cNvSpPr>
            <a:spLocks noGrp="1"/>
          </p:cNvSpPr>
          <p:nvPr>
            <p:ph type="title"/>
          </p:nvPr>
        </p:nvSpPr>
        <p:spPr/>
        <p:txBody>
          <a:bodyPr/>
          <a:lstStyle/>
          <a:p>
            <a:r>
              <a:rPr lang="tr-TR" b="1" dirty="0">
                <a:effectLst/>
                <a:latin typeface="Times New Roman" panose="02020603050405020304" pitchFamily="18" charset="0"/>
                <a:ea typeface="Calibri" panose="020F0502020204030204" pitchFamily="34" charset="0"/>
                <a:cs typeface="Calibri" panose="020F0502020204030204" pitchFamily="34" charset="0"/>
              </a:rPr>
              <a:t>Tarımsal Bitkilerin Su İhtiyacı</a:t>
            </a:r>
            <a:endParaRPr lang="tr-TR" dirty="0"/>
          </a:p>
        </p:txBody>
      </p:sp>
      <p:pic>
        <p:nvPicPr>
          <p:cNvPr id="4" name="Resim 3">
            <a:extLst>
              <a:ext uri="{FF2B5EF4-FFF2-40B4-BE49-F238E27FC236}">
                <a16:creationId xmlns:a16="http://schemas.microsoft.com/office/drawing/2014/main" id="{70587FDE-EE3A-4427-8FD8-7B3FF5DAE809}"/>
              </a:ext>
            </a:extLst>
          </p:cNvPr>
          <p:cNvPicPr>
            <a:picLocks noChangeAspect="1"/>
          </p:cNvPicPr>
          <p:nvPr/>
        </p:nvPicPr>
        <p:blipFill>
          <a:blip r:embed="rId2"/>
          <a:stretch>
            <a:fillRect/>
          </a:stretch>
        </p:blipFill>
        <p:spPr>
          <a:xfrm>
            <a:off x="2699715" y="1884803"/>
            <a:ext cx="6792569" cy="4836672"/>
          </a:xfrm>
          <a:prstGeom prst="rect">
            <a:avLst/>
          </a:prstGeom>
        </p:spPr>
      </p:pic>
    </p:spTree>
    <p:extLst>
      <p:ext uri="{BB962C8B-B14F-4D97-AF65-F5344CB8AC3E}">
        <p14:creationId xmlns:p14="http://schemas.microsoft.com/office/powerpoint/2010/main" val="3194600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56A3C4-CFC8-44F3-A074-3F771D2E9380}"/>
              </a:ext>
            </a:extLst>
          </p:cNvPr>
          <p:cNvSpPr>
            <a:spLocks noGrp="1"/>
          </p:cNvSpPr>
          <p:nvPr>
            <p:ph type="title"/>
          </p:nvPr>
        </p:nvSpPr>
        <p:spPr/>
        <p:txBody>
          <a:bodyPr/>
          <a:lstStyle/>
          <a:p>
            <a:r>
              <a:rPr lang="tr-TR" b="1" dirty="0">
                <a:effectLst/>
                <a:latin typeface="Times New Roman" panose="02020603050405020304" pitchFamily="18" charset="0"/>
                <a:ea typeface="Calibri" panose="020F0502020204030204" pitchFamily="34" charset="0"/>
                <a:cs typeface="Calibri" panose="020F0502020204030204" pitchFamily="34" charset="0"/>
              </a:rPr>
              <a:t>Tarımsal Bitkilerin Su İhtiyacı</a:t>
            </a:r>
            <a:endParaRPr lang="tr-TR" dirty="0"/>
          </a:p>
        </p:txBody>
      </p:sp>
      <p:sp>
        <p:nvSpPr>
          <p:cNvPr id="3" name="İçerik Yer Tutucusu 2">
            <a:extLst>
              <a:ext uri="{FF2B5EF4-FFF2-40B4-BE49-F238E27FC236}">
                <a16:creationId xmlns:a16="http://schemas.microsoft.com/office/drawing/2014/main" id="{318172C8-D7B8-48CB-BD57-552DC29210C5}"/>
              </a:ext>
            </a:extLst>
          </p:cNvPr>
          <p:cNvSpPr>
            <a:spLocks noGrp="1"/>
          </p:cNvSpPr>
          <p:nvPr>
            <p:ph idx="1"/>
          </p:nvPr>
        </p:nvSpPr>
        <p:spPr/>
        <p:txBody>
          <a:bodyPr>
            <a:normAutofit fontScale="92500" lnSpcReduction="20000"/>
          </a:bodyPr>
          <a:lstStyle/>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Doğada bu enerjinin kaynağı çoğunlukla güneş radyasyonu ve hava sıcaklığıdır. Buharlaşan suyun hareketi ise söz konusu yüzey ve bu yüzeyi çevreleyen atmosfer arasındaki buhar basıncı farkı doğrultusunda gerçekleşmektedir. Buna göre buharlaşmanın ardından, buharlaşmanın oluştuğu yüzeyi çevreleyen atmosfer suyla doygun duruma gelebilir ve bu hava hareket etmezse buharlaşma durabilir. Bu aşamada hava hareketi rüzgâr sayesinde meydana gelmektedir. B</a:t>
            </a:r>
            <a:r>
              <a:rPr lang="tr-TR" sz="3500" dirty="0">
                <a:effectLst/>
                <a:latin typeface="Times New Roman" panose="02020603050405020304" pitchFamily="18" charset="0"/>
                <a:ea typeface="Calibri" panose="020F0502020204030204" pitchFamily="34" charset="0"/>
                <a:cs typeface="Calibri" panose="020F0502020204030204" pitchFamily="34" charset="0"/>
              </a:rPr>
              <a:t>uharlaşma bütünüyle güneş radyasyonu, hava sıcaklığı, havanın nem durumu ve rüzgâr hızına dayanmaktadır. </a:t>
            </a:r>
            <a:endParaRPr lang="tr-TR" sz="3500" dirty="0"/>
          </a:p>
        </p:txBody>
      </p:sp>
    </p:spTree>
    <p:extLst>
      <p:ext uri="{BB962C8B-B14F-4D97-AF65-F5344CB8AC3E}">
        <p14:creationId xmlns:p14="http://schemas.microsoft.com/office/powerpoint/2010/main" val="494264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FB6BE8-E37D-4C81-B11B-27CE2FEA4432}"/>
              </a:ext>
            </a:extLst>
          </p:cNvPr>
          <p:cNvSpPr>
            <a:spLocks noGrp="1"/>
          </p:cNvSpPr>
          <p:nvPr>
            <p:ph type="title"/>
          </p:nvPr>
        </p:nvSpPr>
        <p:spPr/>
        <p:txBody>
          <a:bodyPr/>
          <a:lstStyle/>
          <a:p>
            <a:r>
              <a:rPr lang="tr-TR" b="1" dirty="0">
                <a:effectLst/>
                <a:latin typeface="Times New Roman" panose="02020603050405020304" pitchFamily="18" charset="0"/>
                <a:ea typeface="Calibri" panose="020F0502020204030204" pitchFamily="34" charset="0"/>
                <a:cs typeface="Calibri" panose="020F0502020204030204" pitchFamily="34" charset="0"/>
              </a:rPr>
              <a:t>Tarımsal Bitkilerin Su İhtiyacı</a:t>
            </a:r>
            <a:endParaRPr lang="tr-TR" dirty="0"/>
          </a:p>
        </p:txBody>
      </p:sp>
      <p:sp>
        <p:nvSpPr>
          <p:cNvPr id="3" name="İçerik Yer Tutucusu 2">
            <a:extLst>
              <a:ext uri="{FF2B5EF4-FFF2-40B4-BE49-F238E27FC236}">
                <a16:creationId xmlns:a16="http://schemas.microsoft.com/office/drawing/2014/main" id="{D9791C24-C59D-44EC-B921-D45CF3CF00DE}"/>
              </a:ext>
            </a:extLst>
          </p:cNvPr>
          <p:cNvSpPr>
            <a:spLocks noGrp="1"/>
          </p:cNvSpPr>
          <p:nvPr>
            <p:ph idx="1"/>
          </p:nvPr>
        </p:nvSpPr>
        <p:spPr/>
        <p:txBody>
          <a:bodyPr>
            <a:normAutofit/>
          </a:bodyPr>
          <a:lstStyle/>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Bitkilerden meydana gelen terleme (transpirasyon) bitki dokularında bulunan suyun buharlaşma ile atmosfere taşınması olarak tanımlanabilir. Söz konusu su buharının hemen hepsi stomal açıklıklardan kayıp edilmektedir. Bilindiği gibi kökler aracılığı ile topraktan bitki besin elementleri ile birlikte alınan su, terlemenin etkisi ile yapraklardaki stomalara kadar hareket etmekte ve buradan buharlaşmaktadır. </a:t>
            </a:r>
            <a:endParaRPr lang="tr-TR" sz="3200" dirty="0"/>
          </a:p>
        </p:txBody>
      </p:sp>
    </p:spTree>
    <p:extLst>
      <p:ext uri="{BB962C8B-B14F-4D97-AF65-F5344CB8AC3E}">
        <p14:creationId xmlns:p14="http://schemas.microsoft.com/office/powerpoint/2010/main" val="3535657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48A6BE-9060-4D0C-B06F-66602F58813C}"/>
              </a:ext>
            </a:extLst>
          </p:cNvPr>
          <p:cNvSpPr>
            <a:spLocks noGrp="1"/>
          </p:cNvSpPr>
          <p:nvPr>
            <p:ph type="title"/>
          </p:nvPr>
        </p:nvSpPr>
        <p:spPr/>
        <p:txBody>
          <a:bodyPr/>
          <a:lstStyle/>
          <a:p>
            <a:r>
              <a:rPr lang="tr-TR" b="1" dirty="0">
                <a:effectLst/>
                <a:latin typeface="Times New Roman" panose="02020603050405020304" pitchFamily="18" charset="0"/>
                <a:ea typeface="Calibri" panose="020F0502020204030204" pitchFamily="34" charset="0"/>
                <a:cs typeface="Calibri" panose="020F0502020204030204" pitchFamily="34" charset="0"/>
              </a:rPr>
              <a:t>Tarımsal Bitkilerin Su İhtiyacı</a:t>
            </a:r>
            <a:endParaRPr lang="tr-TR" dirty="0"/>
          </a:p>
        </p:txBody>
      </p:sp>
      <p:sp>
        <p:nvSpPr>
          <p:cNvPr id="3" name="İçerik Yer Tutucusu 2">
            <a:extLst>
              <a:ext uri="{FF2B5EF4-FFF2-40B4-BE49-F238E27FC236}">
                <a16:creationId xmlns:a16="http://schemas.microsoft.com/office/drawing/2014/main" id="{F4BC8352-1A0F-429F-86D6-39AE5F9EF6F5}"/>
              </a:ext>
            </a:extLst>
          </p:cNvPr>
          <p:cNvSpPr>
            <a:spLocks noGrp="1"/>
          </p:cNvSpPr>
          <p:nvPr>
            <p:ph idx="1"/>
          </p:nvPr>
        </p:nvSpPr>
        <p:spPr/>
        <p:txBody>
          <a:bodyPr>
            <a:noAutofit/>
          </a:bodyPr>
          <a:lstStyle/>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Bitkilerin bulunduğu ortamlarda evaporasyon ve transpirasyon eş zamanlı olarak gerçekleşmektedir ve hesaplamada bunları ayrıt etmenin kolay bir yolu bulunmamaktadır. Bitkilerin henüz toprak yüzeyini kaplamadığı dönemlerde evaporasyon ile kayıp edilen su </a:t>
            </a:r>
            <a:r>
              <a:rPr lang="tr-TR" sz="3200" dirty="0" err="1">
                <a:effectLst/>
                <a:latin typeface="Times New Roman" panose="02020603050405020304" pitchFamily="18" charset="0"/>
                <a:ea typeface="Calibri" panose="020F0502020204030204" pitchFamily="34" charset="0"/>
                <a:cs typeface="Calibri" panose="020F0502020204030204" pitchFamily="34" charset="0"/>
              </a:rPr>
              <a:t>transpirasyona</a:t>
            </a:r>
            <a:r>
              <a:rPr lang="tr-TR" sz="3200" dirty="0">
                <a:effectLst/>
                <a:latin typeface="Times New Roman" panose="02020603050405020304" pitchFamily="18" charset="0"/>
                <a:ea typeface="Calibri" panose="020F0502020204030204" pitchFamily="34" charset="0"/>
                <a:cs typeface="Calibri" panose="020F0502020204030204" pitchFamily="34" charset="0"/>
              </a:rPr>
              <a:t> göre daha fazla iken, bitkinin tümü ile toprak yüzeyini kapladığı bir ortamda transpirasyon ile kayıp edilen su evaporasyondan çok daha fazladır. </a:t>
            </a:r>
            <a:endParaRPr lang="tr-TR" sz="3200" dirty="0"/>
          </a:p>
        </p:txBody>
      </p:sp>
    </p:spTree>
    <p:extLst>
      <p:ext uri="{BB962C8B-B14F-4D97-AF65-F5344CB8AC3E}">
        <p14:creationId xmlns:p14="http://schemas.microsoft.com/office/powerpoint/2010/main" val="3109638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750D92-E996-404F-BF0F-070C581F32D8}"/>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Sulama Nedir?</a:t>
            </a:r>
          </a:p>
        </p:txBody>
      </p:sp>
      <p:sp>
        <p:nvSpPr>
          <p:cNvPr id="3" name="İçerik Yer Tutucusu 2">
            <a:extLst>
              <a:ext uri="{FF2B5EF4-FFF2-40B4-BE49-F238E27FC236}">
                <a16:creationId xmlns:a16="http://schemas.microsoft.com/office/drawing/2014/main" id="{AA59FEBF-C4BB-419B-954A-5947F9AF5892}"/>
              </a:ext>
            </a:extLst>
          </p:cNvPr>
          <p:cNvSpPr>
            <a:spLocks noGrp="1"/>
          </p:cNvSpPr>
          <p:nvPr>
            <p:ph idx="1"/>
          </p:nvPr>
        </p:nvSpPr>
        <p:spPr>
          <a:xfrm>
            <a:off x="838200" y="2011680"/>
            <a:ext cx="7061200" cy="4160520"/>
          </a:xfrm>
        </p:spPr>
        <p:txBody>
          <a:bodyPr>
            <a:normAutofit/>
          </a:bodyPr>
          <a:lstStyle/>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Su-Verim İlişkisi Grafiğinde görüldüğü gibi diğer tarımsal girdilerin tam olarak karşılanması koşuluyla, büyüme mevsimi boyunca bitki kök bölgesinde depolanan nem miktarı arttıkça verimde artış meydana gelmekte ve belirli bir toprak nemi düzeyinde verim en yüksek değere ulaşmaktadır. </a:t>
            </a:r>
            <a:endParaRPr lang="tr-TR" sz="3200" dirty="0"/>
          </a:p>
        </p:txBody>
      </p:sp>
      <p:sp>
        <p:nvSpPr>
          <p:cNvPr id="18" name="Metin kutusu 17">
            <a:extLst>
              <a:ext uri="{FF2B5EF4-FFF2-40B4-BE49-F238E27FC236}">
                <a16:creationId xmlns:a16="http://schemas.microsoft.com/office/drawing/2014/main" id="{84A64720-A92C-4BAE-AC30-66A19B36B014}"/>
              </a:ext>
            </a:extLst>
          </p:cNvPr>
          <p:cNvSpPr txBox="1"/>
          <p:nvPr/>
        </p:nvSpPr>
        <p:spPr>
          <a:xfrm>
            <a:off x="7870825" y="2932927"/>
            <a:ext cx="2114550" cy="369332"/>
          </a:xfrm>
          <a:prstGeom prst="rect">
            <a:avLst/>
          </a:prstGeom>
          <a:noFill/>
        </p:spPr>
        <p:txBody>
          <a:bodyPr wrap="square" rtlCol="0">
            <a:spAutoFit/>
          </a:bodyPr>
          <a:lstStyle/>
          <a:p>
            <a:r>
              <a:rPr lang="tr-TR" dirty="0"/>
              <a:t>Maksimum verim</a:t>
            </a:r>
          </a:p>
        </p:txBody>
      </p:sp>
      <p:grpSp>
        <p:nvGrpSpPr>
          <p:cNvPr id="5" name="Grup 4"/>
          <p:cNvGrpSpPr/>
          <p:nvPr/>
        </p:nvGrpSpPr>
        <p:grpSpPr>
          <a:xfrm>
            <a:off x="8147521" y="2507734"/>
            <a:ext cx="4044479" cy="3277116"/>
            <a:chOff x="8147521" y="2507734"/>
            <a:chExt cx="4044479" cy="3277116"/>
          </a:xfrm>
        </p:grpSpPr>
        <p:cxnSp>
          <p:nvCxnSpPr>
            <p:cNvPr id="7" name="Düz Ok Bağlayıcısı 6">
              <a:extLst>
                <a:ext uri="{FF2B5EF4-FFF2-40B4-BE49-F238E27FC236}">
                  <a16:creationId xmlns:a16="http://schemas.microsoft.com/office/drawing/2014/main" id="{7F09C60E-405C-4C55-B5A3-BE988CE65047}"/>
                </a:ext>
              </a:extLst>
            </p:cNvPr>
            <p:cNvCxnSpPr/>
            <p:nvPr/>
          </p:nvCxnSpPr>
          <p:spPr>
            <a:xfrm flipV="1">
              <a:off x="8528050" y="2507734"/>
              <a:ext cx="0" cy="26543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Düz Ok Bağlayıcısı 8">
              <a:extLst>
                <a:ext uri="{FF2B5EF4-FFF2-40B4-BE49-F238E27FC236}">
                  <a16:creationId xmlns:a16="http://schemas.microsoft.com/office/drawing/2014/main" id="{D333CA62-3D46-43C2-BE6B-F832CD207BC7}"/>
                </a:ext>
              </a:extLst>
            </p:cNvPr>
            <p:cNvCxnSpPr/>
            <p:nvPr/>
          </p:nvCxnSpPr>
          <p:spPr>
            <a:xfrm>
              <a:off x="8553450" y="5162034"/>
              <a:ext cx="3175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Serbest Form: Şekil 9">
              <a:extLst>
                <a:ext uri="{FF2B5EF4-FFF2-40B4-BE49-F238E27FC236}">
                  <a16:creationId xmlns:a16="http://schemas.microsoft.com/office/drawing/2014/main" id="{32C0458E-E9C9-4CC1-A182-B82806AA41BF}"/>
                </a:ext>
              </a:extLst>
            </p:cNvPr>
            <p:cNvSpPr/>
            <p:nvPr/>
          </p:nvSpPr>
          <p:spPr>
            <a:xfrm>
              <a:off x="8912225" y="3244333"/>
              <a:ext cx="2425700" cy="1460600"/>
            </a:xfrm>
            <a:custGeom>
              <a:avLst/>
              <a:gdLst>
                <a:gd name="connsiteX0" fmla="*/ 0 w 2425700"/>
                <a:gd name="connsiteY0" fmla="*/ 1460600 h 1460600"/>
                <a:gd name="connsiteX1" fmla="*/ 1244600 w 2425700"/>
                <a:gd name="connsiteY1" fmla="*/ 100 h 1460600"/>
                <a:gd name="connsiteX2" fmla="*/ 2425700 w 2425700"/>
                <a:gd name="connsiteY2" fmla="*/ 1384400 h 1460600"/>
              </a:gdLst>
              <a:ahLst/>
              <a:cxnLst>
                <a:cxn ang="0">
                  <a:pos x="connsiteX0" y="connsiteY0"/>
                </a:cxn>
                <a:cxn ang="0">
                  <a:pos x="connsiteX1" y="connsiteY1"/>
                </a:cxn>
                <a:cxn ang="0">
                  <a:pos x="connsiteX2" y="connsiteY2"/>
                </a:cxn>
              </a:cxnLst>
              <a:rect l="l" t="t" r="r" b="b"/>
              <a:pathLst>
                <a:path w="2425700" h="1460600">
                  <a:moveTo>
                    <a:pt x="0" y="1460600"/>
                  </a:moveTo>
                  <a:cubicBezTo>
                    <a:pt x="420158" y="736700"/>
                    <a:pt x="840317" y="12800"/>
                    <a:pt x="1244600" y="100"/>
                  </a:cubicBezTo>
                  <a:cubicBezTo>
                    <a:pt x="1648883" y="-12600"/>
                    <a:pt x="2203450" y="1179083"/>
                    <a:pt x="2425700" y="1384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 name="Düz Bağlayıcı 11">
              <a:extLst>
                <a:ext uri="{FF2B5EF4-FFF2-40B4-BE49-F238E27FC236}">
                  <a16:creationId xmlns:a16="http://schemas.microsoft.com/office/drawing/2014/main" id="{2327F135-DB87-4AD3-AFBC-AE4A717ADBD9}"/>
                </a:ext>
              </a:extLst>
            </p:cNvPr>
            <p:cNvCxnSpPr/>
            <p:nvPr/>
          </p:nvCxnSpPr>
          <p:spPr>
            <a:xfrm flipH="1">
              <a:off x="8388350" y="3244334"/>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C56D14ED-403E-4363-8691-F3ECAC70D53A}"/>
                </a:ext>
              </a:extLst>
            </p:cNvPr>
            <p:cNvCxnSpPr/>
            <p:nvPr/>
          </p:nvCxnSpPr>
          <p:spPr>
            <a:xfrm>
              <a:off x="10140950" y="3244334"/>
              <a:ext cx="0" cy="22098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Metin kutusu 14">
              <a:extLst>
                <a:ext uri="{FF2B5EF4-FFF2-40B4-BE49-F238E27FC236}">
                  <a16:creationId xmlns:a16="http://schemas.microsoft.com/office/drawing/2014/main" id="{353F6B0F-B82C-427D-863E-E4BD612A36BC}"/>
                </a:ext>
              </a:extLst>
            </p:cNvPr>
            <p:cNvSpPr txBox="1"/>
            <p:nvPr/>
          </p:nvSpPr>
          <p:spPr>
            <a:xfrm>
              <a:off x="9290050" y="5415518"/>
              <a:ext cx="1701800" cy="369332"/>
            </a:xfrm>
            <a:prstGeom prst="rect">
              <a:avLst/>
            </a:prstGeom>
            <a:noFill/>
          </p:spPr>
          <p:txBody>
            <a:bodyPr wrap="square" rtlCol="0">
              <a:spAutoFit/>
            </a:bodyPr>
            <a:lstStyle/>
            <a:p>
              <a:r>
                <a:rPr lang="tr-TR" dirty="0"/>
                <a:t>Optimum su</a:t>
              </a:r>
            </a:p>
          </p:txBody>
        </p:sp>
        <p:sp>
          <p:nvSpPr>
            <p:cNvPr id="19" name="Metin kutusu 18">
              <a:extLst>
                <a:ext uri="{FF2B5EF4-FFF2-40B4-BE49-F238E27FC236}">
                  <a16:creationId xmlns:a16="http://schemas.microsoft.com/office/drawing/2014/main" id="{1F067ED6-C8CE-4493-8797-B7633F1E2AE3}"/>
                </a:ext>
              </a:extLst>
            </p:cNvPr>
            <p:cNvSpPr txBox="1"/>
            <p:nvPr/>
          </p:nvSpPr>
          <p:spPr>
            <a:xfrm>
              <a:off x="10614025" y="2748261"/>
              <a:ext cx="1194558" cy="369332"/>
            </a:xfrm>
            <a:prstGeom prst="rect">
              <a:avLst/>
            </a:prstGeom>
            <a:noFill/>
          </p:spPr>
          <p:txBody>
            <a:bodyPr wrap="none" rtlCol="0">
              <a:spAutoFit/>
            </a:bodyPr>
            <a:lstStyle/>
            <a:p>
              <a:r>
                <a:rPr lang="tr-TR" dirty="0"/>
                <a:t>İyi drenaj</a:t>
              </a:r>
            </a:p>
          </p:txBody>
        </p:sp>
        <p:cxnSp>
          <p:nvCxnSpPr>
            <p:cNvPr id="21" name="Düz Bağlayıcı 20">
              <a:extLst>
                <a:ext uri="{FF2B5EF4-FFF2-40B4-BE49-F238E27FC236}">
                  <a16:creationId xmlns:a16="http://schemas.microsoft.com/office/drawing/2014/main" id="{A188D1F3-9B24-4ED7-8500-8F8E3EF7C890}"/>
                </a:ext>
              </a:extLst>
            </p:cNvPr>
            <p:cNvCxnSpPr>
              <a:stCxn id="10" idx="1"/>
            </p:cNvCxnSpPr>
            <p:nvPr/>
          </p:nvCxnSpPr>
          <p:spPr>
            <a:xfrm flipV="1">
              <a:off x="10156825" y="3241694"/>
              <a:ext cx="1892300" cy="2739"/>
            </a:xfrm>
            <a:prstGeom prst="line">
              <a:avLst/>
            </a:prstGeom>
          </p:spPr>
          <p:style>
            <a:lnRef idx="1">
              <a:schemeClr val="accent1"/>
            </a:lnRef>
            <a:fillRef idx="0">
              <a:schemeClr val="accent1"/>
            </a:fillRef>
            <a:effectRef idx="0">
              <a:schemeClr val="accent1"/>
            </a:effectRef>
            <a:fontRef idx="minor">
              <a:schemeClr val="tx1"/>
            </a:fontRef>
          </p:style>
        </p:cxnSp>
        <p:sp>
          <p:nvSpPr>
            <p:cNvPr id="22" name="Metin kutusu 21">
              <a:extLst>
                <a:ext uri="{FF2B5EF4-FFF2-40B4-BE49-F238E27FC236}">
                  <a16:creationId xmlns:a16="http://schemas.microsoft.com/office/drawing/2014/main" id="{8FB60390-9211-478C-9646-8A5743556A0C}"/>
                </a:ext>
              </a:extLst>
            </p:cNvPr>
            <p:cNvSpPr txBox="1"/>
            <p:nvPr/>
          </p:nvSpPr>
          <p:spPr>
            <a:xfrm>
              <a:off x="10713710" y="4486872"/>
              <a:ext cx="1478290" cy="369332"/>
            </a:xfrm>
            <a:prstGeom prst="rect">
              <a:avLst/>
            </a:prstGeom>
            <a:noFill/>
          </p:spPr>
          <p:txBody>
            <a:bodyPr wrap="none" rtlCol="0">
              <a:spAutoFit/>
            </a:bodyPr>
            <a:lstStyle/>
            <a:p>
              <a:r>
                <a:rPr lang="tr-TR" dirty="0"/>
                <a:t>Kötü drenaj</a:t>
              </a:r>
            </a:p>
          </p:txBody>
        </p:sp>
        <p:sp>
          <p:nvSpPr>
            <p:cNvPr id="23" name="Metin kutusu 22">
              <a:extLst>
                <a:ext uri="{FF2B5EF4-FFF2-40B4-BE49-F238E27FC236}">
                  <a16:creationId xmlns:a16="http://schemas.microsoft.com/office/drawing/2014/main" id="{82033152-BB2E-47D5-BDA2-C13CCA19E562}"/>
                </a:ext>
              </a:extLst>
            </p:cNvPr>
            <p:cNvSpPr txBox="1"/>
            <p:nvPr/>
          </p:nvSpPr>
          <p:spPr>
            <a:xfrm>
              <a:off x="9586577" y="3936066"/>
              <a:ext cx="312906" cy="369332"/>
            </a:xfrm>
            <a:prstGeom prst="rect">
              <a:avLst/>
            </a:prstGeom>
            <a:noFill/>
          </p:spPr>
          <p:txBody>
            <a:bodyPr wrap="none" rtlCol="0">
              <a:spAutoFit/>
            </a:bodyPr>
            <a:lstStyle/>
            <a:p>
              <a:r>
                <a:rPr lang="tr-TR" dirty="0"/>
                <a:t>1</a:t>
              </a:r>
            </a:p>
          </p:txBody>
        </p:sp>
        <p:sp>
          <p:nvSpPr>
            <p:cNvPr id="24" name="Metin kutusu 23">
              <a:extLst>
                <a:ext uri="{FF2B5EF4-FFF2-40B4-BE49-F238E27FC236}">
                  <a16:creationId xmlns:a16="http://schemas.microsoft.com/office/drawing/2014/main" id="{417EAC4D-E969-4B73-B925-90899898C526}"/>
                </a:ext>
              </a:extLst>
            </p:cNvPr>
            <p:cNvSpPr txBox="1"/>
            <p:nvPr/>
          </p:nvSpPr>
          <p:spPr>
            <a:xfrm>
              <a:off x="10384547" y="3936066"/>
              <a:ext cx="312906" cy="369332"/>
            </a:xfrm>
            <a:prstGeom prst="rect">
              <a:avLst/>
            </a:prstGeom>
            <a:noFill/>
          </p:spPr>
          <p:txBody>
            <a:bodyPr wrap="none" rtlCol="0">
              <a:spAutoFit/>
            </a:bodyPr>
            <a:lstStyle/>
            <a:p>
              <a:r>
                <a:rPr lang="tr-TR" dirty="0"/>
                <a:t>2</a:t>
              </a:r>
            </a:p>
          </p:txBody>
        </p:sp>
        <p:sp>
          <p:nvSpPr>
            <p:cNvPr id="4" name="Metin kutusu 3">
              <a:extLst>
                <a:ext uri="{FF2B5EF4-FFF2-40B4-BE49-F238E27FC236}">
                  <a16:creationId xmlns:a16="http://schemas.microsoft.com/office/drawing/2014/main" id="{91BEB028-2F47-4E58-89B7-FDDC5F199EF6}"/>
                </a:ext>
              </a:extLst>
            </p:cNvPr>
            <p:cNvSpPr txBox="1"/>
            <p:nvPr/>
          </p:nvSpPr>
          <p:spPr>
            <a:xfrm>
              <a:off x="8147521" y="3707476"/>
              <a:ext cx="604163" cy="1696298"/>
            </a:xfrm>
            <a:prstGeom prst="rect">
              <a:avLst/>
            </a:prstGeom>
            <a:noFill/>
          </p:spPr>
          <p:txBody>
            <a:bodyPr vert="vert" wrap="square" lIns="108000" tIns="432000" rIns="216000" rtlCol="0">
              <a:spAutoFit/>
            </a:bodyPr>
            <a:lstStyle/>
            <a:p>
              <a:r>
                <a:rPr lang="tr-TR" dirty="0"/>
                <a:t>verim</a:t>
              </a:r>
            </a:p>
          </p:txBody>
        </p:sp>
      </p:grpSp>
    </p:spTree>
    <p:extLst>
      <p:ext uri="{BB962C8B-B14F-4D97-AF65-F5344CB8AC3E}">
        <p14:creationId xmlns:p14="http://schemas.microsoft.com/office/powerpoint/2010/main" val="1560030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40C418-B982-45B4-BF68-C119DD322121}"/>
              </a:ext>
            </a:extLst>
          </p:cNvPr>
          <p:cNvSpPr>
            <a:spLocks noGrp="1"/>
          </p:cNvSpPr>
          <p:nvPr>
            <p:ph type="title"/>
          </p:nvPr>
        </p:nvSpPr>
        <p:spPr/>
        <p:txBody>
          <a:bodyPr/>
          <a:lstStyle/>
          <a:p>
            <a:r>
              <a:rPr lang="tr-TR" b="1" dirty="0">
                <a:effectLst/>
                <a:latin typeface="Times New Roman" panose="02020603050405020304" pitchFamily="18" charset="0"/>
                <a:ea typeface="Calibri" panose="020F0502020204030204" pitchFamily="34" charset="0"/>
                <a:cs typeface="Calibri" panose="020F0502020204030204" pitchFamily="34" charset="0"/>
              </a:rPr>
              <a:t>Tarımsal Bitkilerin Su İhtiyacı</a:t>
            </a:r>
            <a:endParaRPr lang="tr-TR" dirty="0"/>
          </a:p>
        </p:txBody>
      </p:sp>
      <p:sp>
        <p:nvSpPr>
          <p:cNvPr id="3" name="İçerik Yer Tutucusu 2">
            <a:extLst>
              <a:ext uri="{FF2B5EF4-FFF2-40B4-BE49-F238E27FC236}">
                <a16:creationId xmlns:a16="http://schemas.microsoft.com/office/drawing/2014/main" id="{4E8A5B45-B997-4A6E-9B64-24398E45BC41}"/>
              </a:ext>
            </a:extLst>
          </p:cNvPr>
          <p:cNvSpPr>
            <a:spLocks noGrp="1"/>
          </p:cNvSpPr>
          <p:nvPr>
            <p:ph idx="1"/>
          </p:nvPr>
        </p:nvSpPr>
        <p:spPr/>
        <p:txBody>
          <a:bodyPr/>
          <a:lstStyle/>
          <a:p>
            <a:pPr marL="0" indent="0">
              <a:buNone/>
            </a:pPr>
            <a:r>
              <a:rPr lang="tr-TR" sz="2800" dirty="0">
                <a:effectLst/>
                <a:latin typeface="Times New Roman" panose="02020603050405020304" pitchFamily="18" charset="0"/>
                <a:ea typeface="Calibri" panose="020F0502020204030204" pitchFamily="34" charset="0"/>
                <a:cs typeface="Calibri" panose="020F0502020204030204" pitchFamily="34" charset="0"/>
              </a:rPr>
              <a:t>Diğer bir husus evaporasyon ile toprak yüzeyine çok yakın konumdaki su kaybedilebilirken, transpirasyon ile bitkinin kök derinliği kadar toprak profilinde tutulan su atmosfere ulaşabilmektedir. Sonuç olarak evaporasyon ve transpirasyon ile atmosfere kayıp edilen su bir arada evapotranspirasyon olarak tanımlanmaktadır.</a:t>
            </a:r>
            <a:endParaRPr lang="tr-TR" dirty="0"/>
          </a:p>
        </p:txBody>
      </p:sp>
    </p:spTree>
    <p:extLst>
      <p:ext uri="{BB962C8B-B14F-4D97-AF65-F5344CB8AC3E}">
        <p14:creationId xmlns:p14="http://schemas.microsoft.com/office/powerpoint/2010/main" val="2143372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a:stretch>
            <a:fillRect/>
          </a:stretch>
        </p:blipFill>
        <p:spPr>
          <a:xfrm>
            <a:off x="1243087" y="2366464"/>
            <a:ext cx="4127350" cy="3450635"/>
          </a:xfrm>
          <a:prstGeom prst="rect">
            <a:avLst/>
          </a:prstGeom>
        </p:spPr>
      </p:pic>
      <p:sp>
        <p:nvSpPr>
          <p:cNvPr id="4" name="İçerik Yer Tutucusu 3"/>
          <p:cNvSpPr>
            <a:spLocks noGrp="1"/>
          </p:cNvSpPr>
          <p:nvPr>
            <p:ph sz="half" idx="2"/>
          </p:nvPr>
        </p:nvSpPr>
        <p:spPr/>
        <p:txBody>
          <a:bodyPr>
            <a:normAutofit/>
          </a:bodyPr>
          <a:lstStyle/>
          <a:p>
            <a:pPr lvl="0" algn="just">
              <a:lnSpc>
                <a:spcPct val="120000"/>
              </a:lnSpc>
            </a:pPr>
            <a:r>
              <a:rPr lang="tr-TR" dirty="0">
                <a:solidFill>
                  <a:srgbClr val="000000"/>
                </a:solidFill>
                <a:latin typeface="Times New Roman" panose="02020603050405020304" pitchFamily="18" charset="0"/>
                <a:cs typeface="Times New Roman" panose="02020603050405020304" pitchFamily="18" charset="0"/>
              </a:rPr>
              <a:t>İyi drenaj koşullarında toprak nemi daha da artsa bile verim sabit kalmakta, ancak kötü drenaj koşullarında bitki kök bölgesinde gereğinden fazla su olacağı için verimde tekrar azalma meydana gelmektedir. </a:t>
            </a:r>
          </a:p>
          <a:p>
            <a:endParaRPr lang="tr-TR" dirty="0"/>
          </a:p>
        </p:txBody>
      </p:sp>
      <p:sp>
        <p:nvSpPr>
          <p:cNvPr id="6" name="Dikdörtgen 5"/>
          <p:cNvSpPr/>
          <p:nvPr/>
        </p:nvSpPr>
        <p:spPr>
          <a:xfrm>
            <a:off x="359329" y="2868553"/>
            <a:ext cx="2053767" cy="369332"/>
          </a:xfrm>
          <a:prstGeom prst="rect">
            <a:avLst/>
          </a:prstGeom>
        </p:spPr>
        <p:txBody>
          <a:bodyPr wrap="none">
            <a:spAutoFit/>
          </a:bodyPr>
          <a:lstStyle/>
          <a:p>
            <a:r>
              <a:rPr lang="tr-TR" dirty="0"/>
              <a:t>Maksimum verim</a:t>
            </a:r>
          </a:p>
        </p:txBody>
      </p:sp>
    </p:spTree>
    <p:extLst>
      <p:ext uri="{BB962C8B-B14F-4D97-AF65-F5344CB8AC3E}">
        <p14:creationId xmlns:p14="http://schemas.microsoft.com/office/powerpoint/2010/main" val="135459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0533461-4AB8-4603-9B1B-94F86C70D4DA}"/>
              </a:ext>
            </a:extLst>
          </p:cNvPr>
          <p:cNvSpPr>
            <a:spLocks noGrp="1"/>
          </p:cNvSpPr>
          <p:nvPr>
            <p:ph idx="1"/>
          </p:nvPr>
        </p:nvSpPr>
        <p:spPr>
          <a:xfrm>
            <a:off x="788096" y="1"/>
            <a:ext cx="10515600" cy="6857999"/>
          </a:xfrm>
        </p:spPr>
        <p:txBody>
          <a:bodyPr>
            <a:normAutofit fontScale="92500" lnSpcReduction="20000"/>
          </a:bodyPr>
          <a:lstStyle/>
          <a:p>
            <a:pPr algn="just">
              <a:lnSpc>
                <a:spcPct val="120000"/>
              </a:lnSpc>
            </a:pPr>
            <a:r>
              <a:rPr lang="tr-TR" dirty="0">
                <a:latin typeface="Times New Roman" panose="02020603050405020304" pitchFamily="18" charset="0"/>
                <a:cs typeface="Times New Roman" panose="02020603050405020304" pitchFamily="18" charset="0"/>
              </a:rPr>
              <a:t>Büyüme mevsimi boyunca bitki kök bölgesinde gereğinden az nemin bulunması koşulunda verim azalmasının nedeni, su moleküllerinin toprak zerreleri tarafından tutunma gücünün artması ve bitkinin suyu alabilmesi için kökleri aracılığıyla daha yüksek basınç uygulamak zorunda kalmasıdır. Bu ise bitki tarafından ürün yapımına ayrılacak enerjinin su almak için harcanması demektir. Bitki kök bölgesinde kötü drenaj nedeniyle gereğinden fazla nemin bulunması koşulunda verim azalmasının nedenleri ise toprak boşluklarındaki havanın ve dolayısıyla oksijenin azalması, bunun sonucunda ise; </a:t>
            </a:r>
          </a:p>
          <a:p>
            <a:pPr algn="just">
              <a:lnSpc>
                <a:spcPct val="120000"/>
              </a:lnSpc>
            </a:pPr>
            <a:r>
              <a:rPr lang="tr-TR" dirty="0">
                <a:solidFill>
                  <a:srgbClr val="FF0000"/>
                </a:solidFill>
                <a:latin typeface="Times New Roman" panose="02020603050405020304" pitchFamily="18" charset="0"/>
                <a:cs typeface="Times New Roman" panose="02020603050405020304" pitchFamily="18" charset="0"/>
              </a:rPr>
              <a:t>1-</a:t>
            </a:r>
            <a:r>
              <a:rPr lang="tr-TR" dirty="0">
                <a:latin typeface="Times New Roman" panose="02020603050405020304" pitchFamily="18" charset="0"/>
                <a:cs typeface="Times New Roman" panose="02020603050405020304" pitchFamily="18" charset="0"/>
              </a:rPr>
              <a:t> Kök hücrelerinin bölünerek çoğalmasının yavaşlaması ve istenen düzeyde kök gelişiminin sağlanamaması, </a:t>
            </a:r>
          </a:p>
          <a:p>
            <a:pPr algn="just">
              <a:lnSpc>
                <a:spcPct val="120000"/>
              </a:lnSpc>
            </a:pPr>
            <a:r>
              <a:rPr lang="tr-TR" dirty="0">
                <a:solidFill>
                  <a:srgbClr val="FF0000"/>
                </a:solidFill>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Organik materyali parçalayarak bitkilerin alabileceği besin maddesi biçimine dönüştüren toprak mikroorganizmalarının faaliyetlerinin yavaşlaması, </a:t>
            </a:r>
          </a:p>
          <a:p>
            <a:pPr algn="just">
              <a:lnSpc>
                <a:spcPct val="120000"/>
              </a:lnSpc>
            </a:pPr>
            <a:r>
              <a:rPr lang="tr-TR" dirty="0">
                <a:solidFill>
                  <a:srgbClr val="FF0000"/>
                </a:solidFill>
                <a:latin typeface="Times New Roman" panose="02020603050405020304" pitchFamily="18" charset="0"/>
                <a:cs typeface="Times New Roman" panose="02020603050405020304" pitchFamily="18" charset="0"/>
              </a:rPr>
              <a:t>3-</a:t>
            </a:r>
            <a:r>
              <a:rPr lang="tr-TR" dirty="0">
                <a:latin typeface="Times New Roman" panose="02020603050405020304" pitchFamily="18" charset="0"/>
                <a:cs typeface="Times New Roman" panose="02020603050405020304" pitchFamily="18" charset="0"/>
              </a:rPr>
              <a:t> Toprakta bitki besin maddelerinin alınmasını engelleyen zararlı bileşiklerin oluşmasıdır</a:t>
            </a:r>
          </a:p>
        </p:txBody>
      </p:sp>
    </p:spTree>
    <p:extLst>
      <p:ext uri="{BB962C8B-B14F-4D97-AF65-F5344CB8AC3E}">
        <p14:creationId xmlns:p14="http://schemas.microsoft.com/office/powerpoint/2010/main" val="2493733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9B4779-91AE-46D5-BCF6-D4A9F00897FD}"/>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Sulama Nedir?</a:t>
            </a:r>
          </a:p>
        </p:txBody>
      </p:sp>
      <p:sp>
        <p:nvSpPr>
          <p:cNvPr id="3" name="İçerik Yer Tutucusu 2">
            <a:extLst>
              <a:ext uri="{FF2B5EF4-FFF2-40B4-BE49-F238E27FC236}">
                <a16:creationId xmlns:a16="http://schemas.microsoft.com/office/drawing/2014/main" id="{60727282-91D0-4C56-9B3E-C21554715192}"/>
              </a:ext>
            </a:extLst>
          </p:cNvPr>
          <p:cNvSpPr>
            <a:spLocks noGrp="1"/>
          </p:cNvSpPr>
          <p:nvPr>
            <p:ph idx="1"/>
          </p:nvPr>
        </p:nvSpPr>
        <p:spPr/>
        <p:txBody>
          <a:bodyPr>
            <a:normAutofit/>
          </a:bodyPr>
          <a:lstStyle/>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Sulama, bitkilerin normal gelişmeleri için ihtiyaç duydukları suyun doğal yağışlarla karşılanamayan kısmının toprağa, bitki kök bölgesine verilmesidir. Sulama, tarımsal bir girdidir ve diğer tarımsal girdiler yeteri kadar tekniğe uygun olmadığında, yalnızca sulama ile istenen düzeyde bitkisel üretim yapılamaz. Ancak, bitki su gereksiniminin istenen düzeyde karşılanması ve diğer bazı tarımsal girdilerin etkinliğinin artırılması açısından modern tarımın ayrılmaz bir parçasıdır.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908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DBE317-9FD5-44F9-9634-3FCC7E036061}"/>
              </a:ext>
            </a:extLst>
          </p:cNvPr>
          <p:cNvSpPr>
            <a:spLocks noGrp="1"/>
          </p:cNvSpPr>
          <p:nvPr>
            <p:ph type="title"/>
          </p:nvPr>
        </p:nvSpPr>
        <p:spPr/>
        <p:txBody>
          <a:bodyPr>
            <a:normAutofit/>
          </a:bodyPr>
          <a:lstStyle/>
          <a:p>
            <a:r>
              <a:rPr lang="tr-TR" b="1" dirty="0">
                <a:effectLst/>
                <a:latin typeface="Times New Roman" panose="02020603050405020304" pitchFamily="18" charset="0"/>
                <a:ea typeface="Calibri" panose="020F0502020204030204" pitchFamily="34" charset="0"/>
                <a:cs typeface="Calibri" panose="020F0502020204030204" pitchFamily="34" charset="0"/>
              </a:rPr>
              <a:t>Sulamanın Genel Faydaları</a:t>
            </a:r>
            <a:endParaRPr lang="tr-TR" b="1" dirty="0"/>
          </a:p>
        </p:txBody>
      </p:sp>
      <p:sp>
        <p:nvSpPr>
          <p:cNvPr id="3" name="İçerik Yer Tutucusu 2">
            <a:extLst>
              <a:ext uri="{FF2B5EF4-FFF2-40B4-BE49-F238E27FC236}">
                <a16:creationId xmlns:a16="http://schemas.microsoft.com/office/drawing/2014/main" id="{5855BF0A-507B-4C7D-8B3E-B7FAA78FAC00}"/>
              </a:ext>
            </a:extLst>
          </p:cNvPr>
          <p:cNvSpPr>
            <a:spLocks noGrp="1"/>
          </p:cNvSpPr>
          <p:nvPr>
            <p:ph idx="1"/>
          </p:nvPr>
        </p:nvSpPr>
        <p:spPr/>
        <p:txBody>
          <a:bodyPr>
            <a:normAutofit/>
          </a:bodyPr>
          <a:lstStyle/>
          <a:p>
            <a:r>
              <a:rPr lang="tr-TR" sz="3200" dirty="0">
                <a:effectLst/>
                <a:latin typeface="Times New Roman" panose="02020603050405020304" pitchFamily="18" charset="0"/>
                <a:ea typeface="Calibri" panose="020F0502020204030204" pitchFamily="34" charset="0"/>
                <a:cs typeface="Calibri" panose="020F0502020204030204" pitchFamily="34" charset="0"/>
              </a:rPr>
              <a:t>Kısa süreli kurak dönemlerde bitkilerin zarar görmesini önler, </a:t>
            </a:r>
          </a:p>
          <a:p>
            <a:r>
              <a:rPr lang="tr-TR" sz="3200" dirty="0">
                <a:effectLst/>
                <a:latin typeface="Times New Roman" panose="02020603050405020304" pitchFamily="18" charset="0"/>
                <a:ea typeface="Calibri" panose="020F0502020204030204" pitchFamily="34" charset="0"/>
                <a:cs typeface="Calibri" panose="020F0502020204030204" pitchFamily="34" charset="0"/>
              </a:rPr>
              <a:t>Sulama birim alandan alınan verimi artırır ve kaliteyi yükseltir, </a:t>
            </a:r>
          </a:p>
          <a:p>
            <a:r>
              <a:rPr lang="tr-TR" sz="3200" dirty="0">
                <a:effectLst/>
                <a:latin typeface="Times New Roman" panose="02020603050405020304" pitchFamily="18" charset="0"/>
                <a:ea typeface="Calibri" panose="020F0502020204030204" pitchFamily="34" charset="0"/>
                <a:cs typeface="Calibri" panose="020F0502020204030204" pitchFamily="34" charset="0"/>
              </a:rPr>
              <a:t>Bazı sulama yöntemlerinde gübreler ve tarım ilaçları su ile birlikte verilebilir, </a:t>
            </a:r>
            <a:endParaRPr lang="tr-TR" sz="3200" dirty="0">
              <a:latin typeface="Times New Roman" panose="02020603050405020304" pitchFamily="18" charset="0"/>
              <a:ea typeface="Calibri" panose="020F0502020204030204" pitchFamily="34" charset="0"/>
              <a:cs typeface="Calibri" panose="020F0502020204030204" pitchFamily="34" charset="0"/>
            </a:endParaRPr>
          </a:p>
          <a:p>
            <a:r>
              <a:rPr lang="tr-TR" sz="3200" dirty="0">
                <a:effectLst/>
                <a:latin typeface="Times New Roman" panose="02020603050405020304" pitchFamily="18" charset="0"/>
                <a:ea typeface="Calibri" panose="020F0502020204030204" pitchFamily="34" charset="0"/>
                <a:cs typeface="Calibri" panose="020F0502020204030204" pitchFamily="34" charset="0"/>
              </a:rPr>
              <a:t>Sulama ile toprak nemlendirilerek rüzgâr erozyonuna karşı direnci artırılır, </a:t>
            </a:r>
            <a:endParaRPr lang="tr-TR" sz="3200" dirty="0"/>
          </a:p>
        </p:txBody>
      </p:sp>
    </p:spTree>
    <p:extLst>
      <p:ext uri="{BB962C8B-B14F-4D97-AF65-F5344CB8AC3E}">
        <p14:creationId xmlns:p14="http://schemas.microsoft.com/office/powerpoint/2010/main" val="1373056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F6784F-09B9-4CA1-B922-2ED0617BAF2F}"/>
              </a:ext>
            </a:extLst>
          </p:cNvPr>
          <p:cNvSpPr>
            <a:spLocks noGrp="1"/>
          </p:cNvSpPr>
          <p:nvPr>
            <p:ph type="title"/>
          </p:nvPr>
        </p:nvSpPr>
        <p:spPr/>
        <p:txBody>
          <a:bodyPr/>
          <a:lstStyle/>
          <a:p>
            <a:r>
              <a:rPr lang="tr-TR" b="1" dirty="0">
                <a:effectLst/>
                <a:latin typeface="Times New Roman" panose="02020603050405020304" pitchFamily="18" charset="0"/>
                <a:ea typeface="Calibri" panose="020F0502020204030204" pitchFamily="34" charset="0"/>
                <a:cs typeface="Calibri" panose="020F0502020204030204" pitchFamily="34" charset="0"/>
              </a:rPr>
              <a:t>Sulamanın Genel Faydaları</a:t>
            </a:r>
            <a:endParaRPr lang="tr-TR" b="1" dirty="0"/>
          </a:p>
        </p:txBody>
      </p:sp>
      <p:sp>
        <p:nvSpPr>
          <p:cNvPr id="3" name="İçerik Yer Tutucusu 2">
            <a:extLst>
              <a:ext uri="{FF2B5EF4-FFF2-40B4-BE49-F238E27FC236}">
                <a16:creationId xmlns:a16="http://schemas.microsoft.com/office/drawing/2014/main" id="{674972A0-8E3B-4C46-9FDB-16BC810E3A8D}"/>
              </a:ext>
            </a:extLst>
          </p:cNvPr>
          <p:cNvSpPr>
            <a:spLocks noGrp="1"/>
          </p:cNvSpPr>
          <p:nvPr>
            <p:ph idx="1"/>
          </p:nvPr>
        </p:nvSpPr>
        <p:spPr/>
        <p:txBody>
          <a:bodyPr>
            <a:normAutofit/>
          </a:bodyPr>
          <a:lstStyle/>
          <a:p>
            <a:r>
              <a:rPr lang="tr-TR" sz="3200" dirty="0">
                <a:effectLst/>
                <a:latin typeface="Times New Roman" panose="02020603050405020304" pitchFamily="18" charset="0"/>
                <a:ea typeface="Calibri" panose="020F0502020204030204" pitchFamily="34" charset="0"/>
                <a:cs typeface="Calibri" panose="020F0502020204030204" pitchFamily="34" charset="0"/>
              </a:rPr>
              <a:t>Üretim ve gelirdeki büyük dalgalanmaları önler, </a:t>
            </a:r>
          </a:p>
          <a:p>
            <a:r>
              <a:rPr lang="tr-TR" sz="3200" dirty="0">
                <a:effectLst/>
                <a:latin typeface="Times New Roman" panose="02020603050405020304" pitchFamily="18" charset="0"/>
                <a:ea typeface="Calibri" panose="020F0502020204030204" pitchFamily="34" charset="0"/>
                <a:cs typeface="Calibri" panose="020F0502020204030204" pitchFamily="34" charset="0"/>
              </a:rPr>
              <a:t>Çeşitli bitkilerin yetiştirilmesine ve yılda birden fazla ürün alınmasına olanak sağlar, </a:t>
            </a:r>
          </a:p>
          <a:p>
            <a:r>
              <a:rPr lang="tr-TR" sz="3200" dirty="0">
                <a:effectLst/>
                <a:latin typeface="Times New Roman" panose="02020603050405020304" pitchFamily="18" charset="0"/>
                <a:ea typeface="Calibri" panose="020F0502020204030204" pitchFamily="34" charset="0"/>
                <a:cs typeface="Calibri" panose="020F0502020204030204" pitchFamily="34" charset="0"/>
              </a:rPr>
              <a:t>Hasat sonrasında toprağın işleme tavına getirilmesinde ve toprakta tohumların çimlenmesi için gerekli nemin sağlanmasında sulamadan yararlanılır.</a:t>
            </a:r>
            <a:endParaRPr lang="tr-TR" sz="3200" dirty="0"/>
          </a:p>
        </p:txBody>
      </p:sp>
    </p:spTree>
    <p:extLst>
      <p:ext uri="{BB962C8B-B14F-4D97-AF65-F5344CB8AC3E}">
        <p14:creationId xmlns:p14="http://schemas.microsoft.com/office/powerpoint/2010/main" val="2980141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918AA8-90F0-4792-9284-5949FFDB12AD}"/>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Drenaj Nedir?</a:t>
            </a:r>
          </a:p>
        </p:txBody>
      </p:sp>
      <p:sp>
        <p:nvSpPr>
          <p:cNvPr id="3" name="İçerik Yer Tutucusu 2">
            <a:extLst>
              <a:ext uri="{FF2B5EF4-FFF2-40B4-BE49-F238E27FC236}">
                <a16:creationId xmlns:a16="http://schemas.microsoft.com/office/drawing/2014/main" id="{CDCA93DB-C969-4056-B33B-770D59262061}"/>
              </a:ext>
            </a:extLst>
          </p:cNvPr>
          <p:cNvSpPr>
            <a:spLocks noGrp="1"/>
          </p:cNvSpPr>
          <p:nvPr>
            <p:ph idx="1"/>
          </p:nvPr>
        </p:nvSpPr>
        <p:spPr/>
        <p:txBody>
          <a:bodyPr>
            <a:normAutofit/>
          </a:bodyPr>
          <a:lstStyle/>
          <a:p>
            <a:pPr marL="0" indent="0">
              <a:buNone/>
            </a:pPr>
            <a:r>
              <a:rPr lang="tr-TR" sz="3200" dirty="0">
                <a:effectLst/>
                <a:latin typeface="Times New Roman" panose="02020603050405020304" pitchFamily="18" charset="0"/>
                <a:ea typeface="Calibri" panose="020F0502020204030204" pitchFamily="34" charset="0"/>
                <a:cs typeface="Calibri" panose="020F0502020204030204" pitchFamily="34" charset="0"/>
              </a:rPr>
              <a:t>Drenaj fazla herhangi bir sıvının bulunduğu ortamdan boşaltılması ve uzaklaştırılmasıdır. Kurutma sözcüğü de drenaj yerine kullanılır. Ancak tarım alanları söz konusu olduğunda sıvının yerini su, kurutmanın yerini drenaj alır. Çünkü drenajın amacı toprağın tamamıyla kurutulması olmayıp, bitkilerin optimum gelişmesi için uygun bir ortamın sağlanmasıdır.</a:t>
            </a:r>
            <a:endParaRPr lang="tr-TR" sz="3200" dirty="0"/>
          </a:p>
        </p:txBody>
      </p:sp>
    </p:spTree>
    <p:extLst>
      <p:ext uri="{BB962C8B-B14F-4D97-AF65-F5344CB8AC3E}">
        <p14:creationId xmlns:p14="http://schemas.microsoft.com/office/powerpoint/2010/main" val="3714922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Brush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122</TotalTime>
  <Words>1672</Words>
  <Application>Microsoft Office PowerPoint</Application>
  <PresentationFormat>Geniş ekran</PresentationFormat>
  <Paragraphs>141</Paragraphs>
  <Slides>30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Arial</vt:lpstr>
      <vt:lpstr>Century Gothic</vt:lpstr>
      <vt:lpstr>Elephant</vt:lpstr>
      <vt:lpstr>Times New Roman</vt:lpstr>
      <vt:lpstr>BrushVTI</vt:lpstr>
      <vt:lpstr>Sulama ve Drenaj</vt:lpstr>
      <vt:lpstr>Sulama Nedir?</vt:lpstr>
      <vt:lpstr>Sulama Nedir?</vt:lpstr>
      <vt:lpstr>PowerPoint Sunusu</vt:lpstr>
      <vt:lpstr>PowerPoint Sunusu</vt:lpstr>
      <vt:lpstr>Sulama Nedir?</vt:lpstr>
      <vt:lpstr>Sulamanın Genel Faydaları</vt:lpstr>
      <vt:lpstr>Sulamanın Genel Faydaları</vt:lpstr>
      <vt:lpstr>Drenaj Nedir?</vt:lpstr>
      <vt:lpstr>Drenaj Nedir?</vt:lpstr>
      <vt:lpstr>Drenaj Amacı</vt:lpstr>
      <vt:lpstr>Sulamanın Önemi</vt:lpstr>
      <vt:lpstr>Sulamanın Önemi</vt:lpstr>
      <vt:lpstr>Sulamanın Önemi</vt:lpstr>
      <vt:lpstr>Bitki ve Su Toprak Münasebetleri</vt:lpstr>
      <vt:lpstr>Bitki ve Su Toprak Münasebetleri</vt:lpstr>
      <vt:lpstr>Bitki ve Su Toprak Münasebetleri</vt:lpstr>
      <vt:lpstr>PowerPoint Sunusu</vt:lpstr>
      <vt:lpstr>Bitki ve Su Toprak Münasebetleri</vt:lpstr>
      <vt:lpstr>Bitki ve Su Toprak Münasebetleri</vt:lpstr>
      <vt:lpstr>Bitki ve Su Toprak Münasebetleri</vt:lpstr>
      <vt:lpstr>Bitki ve Su Toprak Münasebetleri</vt:lpstr>
      <vt:lpstr>Bitki ve Su Toprak Münasebetleri</vt:lpstr>
      <vt:lpstr>Bitki ve Su Toprak Münasebetleri</vt:lpstr>
      <vt:lpstr>Tarımsal Bitkilerin Su İhtiyacı</vt:lpstr>
      <vt:lpstr>Tarımsal Bitkilerin Su İhtiyacı</vt:lpstr>
      <vt:lpstr>Tarımsal Bitkilerin Su İhtiyacı</vt:lpstr>
      <vt:lpstr>Tarımsal Bitkilerin Su İhtiyacı</vt:lpstr>
      <vt:lpstr>Tarımsal Bitkilerin Su İhtiyacı</vt:lpstr>
      <vt:lpstr>Tarımsal Bitkilerin Su İhtiyacı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Sulama Ve Kurutma</dc:title>
  <dc:creator>ayberk koca</dc:creator>
  <cp:lastModifiedBy>MF</cp:lastModifiedBy>
  <cp:revision>24</cp:revision>
  <dcterms:created xsi:type="dcterms:W3CDTF">2022-01-24T03:01:44Z</dcterms:created>
  <dcterms:modified xsi:type="dcterms:W3CDTF">2023-04-14T09:55:10Z</dcterms:modified>
</cp:coreProperties>
</file>