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3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1" d="100"/>
          <a:sy n="51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AF0F5-EB69-4B3B-B767-F7FB833AFDE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EE4ADB9-E59B-4587-A523-9BC12186494A}">
      <dgm:prSet phldrT="[Metin]"/>
      <dgm:spPr/>
      <dgm:t>
        <a:bodyPr/>
        <a:lstStyle/>
        <a:p>
          <a:r>
            <a:rPr lang="tr-TR" dirty="0" err="1" smtClean="0"/>
            <a:t>Sensing</a:t>
          </a:r>
          <a:r>
            <a:rPr lang="tr-TR" dirty="0" smtClean="0"/>
            <a:t> Element</a:t>
          </a:r>
          <a:endParaRPr lang="tr-TR" dirty="0"/>
        </a:p>
      </dgm:t>
    </dgm:pt>
    <dgm:pt modelId="{5DB3C4FF-C249-4A69-8965-B253B30CBFE8}" type="parTrans" cxnId="{0C7E65E9-CCDD-4AEC-B684-D46AE3FFFDF2}">
      <dgm:prSet/>
      <dgm:spPr/>
      <dgm:t>
        <a:bodyPr/>
        <a:lstStyle/>
        <a:p>
          <a:endParaRPr lang="tr-TR"/>
        </a:p>
      </dgm:t>
    </dgm:pt>
    <dgm:pt modelId="{7AFC00D2-300E-4518-8577-51E0BDD889B2}" type="sibTrans" cxnId="{0C7E65E9-CCDD-4AEC-B684-D46AE3FFFDF2}">
      <dgm:prSet/>
      <dgm:spPr/>
      <dgm:t>
        <a:bodyPr/>
        <a:lstStyle/>
        <a:p>
          <a:endParaRPr lang="tr-TR"/>
        </a:p>
      </dgm:t>
    </dgm:pt>
    <dgm:pt modelId="{19561CF4-C593-4BD2-90F4-8B591F2D5884}">
      <dgm:prSet phldrT="[Metin]"/>
      <dgm:spPr/>
      <dgm:t>
        <a:bodyPr/>
        <a:lstStyle/>
        <a:p>
          <a:r>
            <a:rPr lang="tr-TR" dirty="0" err="1" smtClean="0"/>
            <a:t>Signal</a:t>
          </a:r>
          <a:r>
            <a:rPr lang="tr-TR" dirty="0" smtClean="0"/>
            <a:t> </a:t>
          </a:r>
          <a:r>
            <a:rPr lang="tr-TR" dirty="0" err="1" smtClean="0"/>
            <a:t>Modification</a:t>
          </a:r>
          <a:r>
            <a:rPr lang="tr-TR" dirty="0" smtClean="0"/>
            <a:t> Subsystem</a:t>
          </a:r>
          <a:endParaRPr lang="tr-TR" dirty="0"/>
        </a:p>
      </dgm:t>
    </dgm:pt>
    <dgm:pt modelId="{3C64EA5F-D65A-449C-94B4-C532695C5CF2}" type="parTrans" cxnId="{C97E5F50-9A48-46CC-B872-4FB3FAEE642C}">
      <dgm:prSet/>
      <dgm:spPr/>
      <dgm:t>
        <a:bodyPr/>
        <a:lstStyle/>
        <a:p>
          <a:endParaRPr lang="tr-TR"/>
        </a:p>
      </dgm:t>
    </dgm:pt>
    <dgm:pt modelId="{7E81125F-4DC4-4F9A-92D7-CA867EC420E3}" type="sibTrans" cxnId="{C97E5F50-9A48-46CC-B872-4FB3FAEE642C}">
      <dgm:prSet/>
      <dgm:spPr/>
      <dgm:t>
        <a:bodyPr/>
        <a:lstStyle/>
        <a:p>
          <a:endParaRPr lang="tr-TR"/>
        </a:p>
      </dgm:t>
    </dgm:pt>
    <dgm:pt modelId="{B42DBEF8-348B-4E5B-8E0F-04D9C19AC4F3}">
      <dgm:prSet phldrT="[Metin]"/>
      <dgm:spPr/>
      <dgm:t>
        <a:bodyPr/>
        <a:lstStyle/>
        <a:p>
          <a:r>
            <a:rPr lang="tr-TR" dirty="0" err="1" smtClean="0"/>
            <a:t>Indicator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/</a:t>
          </a:r>
          <a:r>
            <a:rPr lang="tr-TR" dirty="0" err="1" smtClean="0"/>
            <a:t>or</a:t>
          </a:r>
          <a:r>
            <a:rPr lang="tr-TR" dirty="0" smtClean="0"/>
            <a:t> Recorder</a:t>
          </a:r>
          <a:endParaRPr lang="tr-TR" dirty="0"/>
        </a:p>
      </dgm:t>
    </dgm:pt>
    <dgm:pt modelId="{03B1E24A-7209-4D0C-93C8-3760CD6CECB2}" type="parTrans" cxnId="{28BF2A66-05E4-40CD-8D99-3C6CF388F411}">
      <dgm:prSet/>
      <dgm:spPr/>
      <dgm:t>
        <a:bodyPr/>
        <a:lstStyle/>
        <a:p>
          <a:endParaRPr lang="tr-TR"/>
        </a:p>
      </dgm:t>
    </dgm:pt>
    <dgm:pt modelId="{E8AD1084-B954-4837-9DE8-6F8C2AE6942D}" type="sibTrans" cxnId="{28BF2A66-05E4-40CD-8D99-3C6CF388F411}">
      <dgm:prSet/>
      <dgm:spPr/>
      <dgm:t>
        <a:bodyPr/>
        <a:lstStyle/>
        <a:p>
          <a:endParaRPr lang="tr-TR"/>
        </a:p>
      </dgm:t>
    </dgm:pt>
    <dgm:pt modelId="{71D17534-C875-4875-A6A1-8968FC7CD99D}" type="pres">
      <dgm:prSet presAssocID="{B35AF0F5-EB69-4B3B-B767-F7FB833AFDEB}" presName="Name0" presStyleCnt="0">
        <dgm:presLayoutVars>
          <dgm:dir/>
          <dgm:resizeHandles val="exact"/>
        </dgm:presLayoutVars>
      </dgm:prSet>
      <dgm:spPr/>
    </dgm:pt>
    <dgm:pt modelId="{7D682C6C-E6C5-4A1E-883B-5942CE775A9A}" type="pres">
      <dgm:prSet presAssocID="{4EE4ADB9-E59B-4587-A523-9BC1218649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C1B2E3-8A86-4238-A38A-6F19276D1B92}" type="pres">
      <dgm:prSet presAssocID="{7AFC00D2-300E-4518-8577-51E0BDD889B2}" presName="sibTrans" presStyleLbl="sibTrans2D1" presStyleIdx="0" presStyleCnt="2"/>
      <dgm:spPr/>
      <dgm:t>
        <a:bodyPr/>
        <a:lstStyle/>
        <a:p>
          <a:endParaRPr lang="tr-TR"/>
        </a:p>
      </dgm:t>
    </dgm:pt>
    <dgm:pt modelId="{3B7DD687-8F6C-40A4-947A-9D7CD27DBFA2}" type="pres">
      <dgm:prSet presAssocID="{7AFC00D2-300E-4518-8577-51E0BDD889B2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FA5C748B-8B49-499A-96D7-BD1478DEE38D}" type="pres">
      <dgm:prSet presAssocID="{19561CF4-C593-4BD2-90F4-8B591F2D58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A9144E-B249-43C3-B25E-646DDA8D7DCD}" type="pres">
      <dgm:prSet presAssocID="{7E81125F-4DC4-4F9A-92D7-CA867EC420E3}" presName="sibTrans" presStyleLbl="sibTrans2D1" presStyleIdx="1" presStyleCnt="2"/>
      <dgm:spPr/>
      <dgm:t>
        <a:bodyPr/>
        <a:lstStyle/>
        <a:p>
          <a:endParaRPr lang="tr-TR"/>
        </a:p>
      </dgm:t>
    </dgm:pt>
    <dgm:pt modelId="{7B50A62D-8C37-45FE-BB75-B08A13662226}" type="pres">
      <dgm:prSet presAssocID="{7E81125F-4DC4-4F9A-92D7-CA867EC420E3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994EFDB4-3F24-4254-AE5D-44E5F0244D96}" type="pres">
      <dgm:prSet presAssocID="{B42DBEF8-348B-4E5B-8E0F-04D9C19AC4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85E92DA-0EE7-47B9-BC10-CDF52AB3EC6E}" type="presOf" srcId="{19561CF4-C593-4BD2-90F4-8B591F2D5884}" destId="{FA5C748B-8B49-499A-96D7-BD1478DEE38D}" srcOrd="0" destOrd="0" presId="urn:microsoft.com/office/officeart/2005/8/layout/process1"/>
    <dgm:cxn modelId="{E7F06C66-CCF7-4230-A1CE-A3B664BB5DAF}" type="presOf" srcId="{4EE4ADB9-E59B-4587-A523-9BC12186494A}" destId="{7D682C6C-E6C5-4A1E-883B-5942CE775A9A}" srcOrd="0" destOrd="0" presId="urn:microsoft.com/office/officeart/2005/8/layout/process1"/>
    <dgm:cxn modelId="{8FF9C244-B557-4CB2-9425-49E3910F77EB}" type="presOf" srcId="{B35AF0F5-EB69-4B3B-B767-F7FB833AFDEB}" destId="{71D17534-C875-4875-A6A1-8968FC7CD99D}" srcOrd="0" destOrd="0" presId="urn:microsoft.com/office/officeart/2005/8/layout/process1"/>
    <dgm:cxn modelId="{233C48C3-78B2-4F1C-A5B2-D82795B81BA6}" type="presOf" srcId="{7AFC00D2-300E-4518-8577-51E0BDD889B2}" destId="{3B7DD687-8F6C-40A4-947A-9D7CD27DBFA2}" srcOrd="1" destOrd="0" presId="urn:microsoft.com/office/officeart/2005/8/layout/process1"/>
    <dgm:cxn modelId="{BAAED0C4-193C-4DDA-873A-A04D281DF6A1}" type="presOf" srcId="{7E81125F-4DC4-4F9A-92D7-CA867EC420E3}" destId="{99A9144E-B249-43C3-B25E-646DDA8D7DCD}" srcOrd="0" destOrd="0" presId="urn:microsoft.com/office/officeart/2005/8/layout/process1"/>
    <dgm:cxn modelId="{A4417E56-ADF8-494A-A180-237E72CDA645}" type="presOf" srcId="{7AFC00D2-300E-4518-8577-51E0BDD889B2}" destId="{2CC1B2E3-8A86-4238-A38A-6F19276D1B92}" srcOrd="0" destOrd="0" presId="urn:microsoft.com/office/officeart/2005/8/layout/process1"/>
    <dgm:cxn modelId="{0C7E65E9-CCDD-4AEC-B684-D46AE3FFFDF2}" srcId="{B35AF0F5-EB69-4B3B-B767-F7FB833AFDEB}" destId="{4EE4ADB9-E59B-4587-A523-9BC12186494A}" srcOrd="0" destOrd="0" parTransId="{5DB3C4FF-C249-4A69-8965-B253B30CBFE8}" sibTransId="{7AFC00D2-300E-4518-8577-51E0BDD889B2}"/>
    <dgm:cxn modelId="{28BF2A66-05E4-40CD-8D99-3C6CF388F411}" srcId="{B35AF0F5-EB69-4B3B-B767-F7FB833AFDEB}" destId="{B42DBEF8-348B-4E5B-8E0F-04D9C19AC4F3}" srcOrd="2" destOrd="0" parTransId="{03B1E24A-7209-4D0C-93C8-3760CD6CECB2}" sibTransId="{E8AD1084-B954-4837-9DE8-6F8C2AE6942D}"/>
    <dgm:cxn modelId="{C97E5F50-9A48-46CC-B872-4FB3FAEE642C}" srcId="{B35AF0F5-EB69-4B3B-B767-F7FB833AFDEB}" destId="{19561CF4-C593-4BD2-90F4-8B591F2D5884}" srcOrd="1" destOrd="0" parTransId="{3C64EA5F-D65A-449C-94B4-C532695C5CF2}" sibTransId="{7E81125F-4DC4-4F9A-92D7-CA867EC420E3}"/>
    <dgm:cxn modelId="{C561DB1A-B34E-48A8-9383-0B54A34297A1}" type="presOf" srcId="{7E81125F-4DC4-4F9A-92D7-CA867EC420E3}" destId="{7B50A62D-8C37-45FE-BB75-B08A13662226}" srcOrd="1" destOrd="0" presId="urn:microsoft.com/office/officeart/2005/8/layout/process1"/>
    <dgm:cxn modelId="{CA8681D1-7AC6-4D71-8EF1-457F4893BC98}" type="presOf" srcId="{B42DBEF8-348B-4E5B-8E0F-04D9C19AC4F3}" destId="{994EFDB4-3F24-4254-AE5D-44E5F0244D96}" srcOrd="0" destOrd="0" presId="urn:microsoft.com/office/officeart/2005/8/layout/process1"/>
    <dgm:cxn modelId="{E186CB81-9805-45AD-B2B9-91850171F74D}" type="presParOf" srcId="{71D17534-C875-4875-A6A1-8968FC7CD99D}" destId="{7D682C6C-E6C5-4A1E-883B-5942CE775A9A}" srcOrd="0" destOrd="0" presId="urn:microsoft.com/office/officeart/2005/8/layout/process1"/>
    <dgm:cxn modelId="{239F4A31-8210-41F7-90D5-B13642E9A535}" type="presParOf" srcId="{71D17534-C875-4875-A6A1-8968FC7CD99D}" destId="{2CC1B2E3-8A86-4238-A38A-6F19276D1B92}" srcOrd="1" destOrd="0" presId="urn:microsoft.com/office/officeart/2005/8/layout/process1"/>
    <dgm:cxn modelId="{3DF88BDA-26B6-40B4-8B26-D39294CC27BD}" type="presParOf" srcId="{2CC1B2E3-8A86-4238-A38A-6F19276D1B92}" destId="{3B7DD687-8F6C-40A4-947A-9D7CD27DBFA2}" srcOrd="0" destOrd="0" presId="urn:microsoft.com/office/officeart/2005/8/layout/process1"/>
    <dgm:cxn modelId="{4444712C-F542-4E48-B5DF-6B61ECF662C8}" type="presParOf" srcId="{71D17534-C875-4875-A6A1-8968FC7CD99D}" destId="{FA5C748B-8B49-499A-96D7-BD1478DEE38D}" srcOrd="2" destOrd="0" presId="urn:microsoft.com/office/officeart/2005/8/layout/process1"/>
    <dgm:cxn modelId="{584D517E-7A01-44C7-B5F6-33CBB71975D4}" type="presParOf" srcId="{71D17534-C875-4875-A6A1-8968FC7CD99D}" destId="{99A9144E-B249-43C3-B25E-646DDA8D7DCD}" srcOrd="3" destOrd="0" presId="urn:microsoft.com/office/officeart/2005/8/layout/process1"/>
    <dgm:cxn modelId="{B90F36F5-209F-45BD-8508-EBCFF9E86B24}" type="presParOf" srcId="{99A9144E-B249-43C3-B25E-646DDA8D7DCD}" destId="{7B50A62D-8C37-45FE-BB75-B08A13662226}" srcOrd="0" destOrd="0" presId="urn:microsoft.com/office/officeart/2005/8/layout/process1"/>
    <dgm:cxn modelId="{916806DF-5017-4DF5-B22C-ACE256E24949}" type="presParOf" srcId="{71D17534-C875-4875-A6A1-8968FC7CD99D}" destId="{994EFDB4-3F24-4254-AE5D-44E5F0244D9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959-08E1-41E0-9F73-93BA9F6B49D1}" type="datetimeFigureOut">
              <a:rPr lang="tr-TR" smtClean="0"/>
              <a:t>07.03.2020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0B-0DB9-40E0-968B-AE9C3B0E7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08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959-08E1-41E0-9F73-93BA9F6B49D1}" type="datetimeFigureOut">
              <a:rPr lang="tr-TR" smtClean="0"/>
              <a:t>07.03.2020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0B-0DB9-40E0-968B-AE9C3B0E7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26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959-08E1-41E0-9F73-93BA9F6B49D1}" type="datetimeFigureOut">
              <a:rPr lang="tr-TR" smtClean="0"/>
              <a:t>07.03.2020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0B-0DB9-40E0-968B-AE9C3B0E7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2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959-08E1-41E0-9F73-93BA9F6B49D1}" type="datetimeFigureOut">
              <a:rPr lang="tr-TR" smtClean="0"/>
              <a:t>07.03.2020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0B-0DB9-40E0-968B-AE9C3B0E7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59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959-08E1-41E0-9F73-93BA9F6B49D1}" type="datetimeFigureOut">
              <a:rPr lang="tr-TR" smtClean="0"/>
              <a:t>07.03.2020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0B-0DB9-40E0-968B-AE9C3B0E7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959-08E1-41E0-9F73-93BA9F6B49D1}" type="datetimeFigureOut">
              <a:rPr lang="tr-TR" smtClean="0"/>
              <a:t>07.03.2020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0B-0DB9-40E0-968B-AE9C3B0E7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78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959-08E1-41E0-9F73-93BA9F6B49D1}" type="datetimeFigureOut">
              <a:rPr lang="tr-TR" smtClean="0"/>
              <a:t>07.03.2020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0B-0DB9-40E0-968B-AE9C3B0E7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18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959-08E1-41E0-9F73-93BA9F6B49D1}" type="datetimeFigureOut">
              <a:rPr lang="tr-TR" smtClean="0"/>
              <a:t>07.03.2020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0B-0DB9-40E0-968B-AE9C3B0E7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23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959-08E1-41E0-9F73-93BA9F6B49D1}" type="datetimeFigureOut">
              <a:rPr lang="tr-TR" smtClean="0"/>
              <a:t>07.03.2020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0B-0DB9-40E0-968B-AE9C3B0E7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24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959-08E1-41E0-9F73-93BA9F6B49D1}" type="datetimeFigureOut">
              <a:rPr lang="tr-TR" smtClean="0"/>
              <a:t>07.03.2020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0B-0DB9-40E0-968B-AE9C3B0E7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2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2959-08E1-41E0-9F73-93BA9F6B49D1}" type="datetimeFigureOut">
              <a:rPr lang="tr-TR" smtClean="0"/>
              <a:t>07.03.2020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0B-0DB9-40E0-968B-AE9C3B0E7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08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B2959-08E1-41E0-9F73-93BA9F6B49D1}" type="datetimeFigureOut">
              <a:rPr lang="tr-TR" smtClean="0"/>
              <a:t>07.03.2020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9E0B-0DB9-40E0-968B-AE9C3B0E7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74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Engineering</a:t>
            </a:r>
            <a:r>
              <a:rPr lang="tr-TR" dirty="0" smtClean="0"/>
              <a:t> </a:t>
            </a:r>
            <a:r>
              <a:rPr lang="tr-TR" dirty="0" err="1" smtClean="0"/>
              <a:t>Experimentation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AER213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567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accuracy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Accuracy</a:t>
            </a:r>
            <a:r>
              <a:rPr lang="tr-TR" dirty="0" smtClean="0"/>
              <a:t> </a:t>
            </a:r>
            <a:r>
              <a:rPr lang="tr-TR" dirty="0" err="1" smtClean="0"/>
              <a:t>defined</a:t>
            </a:r>
            <a:r>
              <a:rPr lang="tr-TR" dirty="0" smtClean="0"/>
              <a:t> 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closeness</a:t>
            </a:r>
            <a:r>
              <a:rPr lang="tr-TR" dirty="0" smtClean="0"/>
              <a:t> of </a:t>
            </a:r>
            <a:r>
              <a:rPr lang="tr-TR" dirty="0" err="1" smtClean="0"/>
              <a:t>agreement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a </a:t>
            </a:r>
            <a:r>
              <a:rPr lang="tr-TR" dirty="0" err="1" smtClean="0"/>
              <a:t>measured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true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. </a:t>
            </a:r>
            <a:r>
              <a:rPr lang="tr-TR" dirty="0" err="1" smtClean="0"/>
              <a:t>This</a:t>
            </a:r>
            <a:r>
              <a:rPr lang="tr-TR" dirty="0" smtClean="0"/>
              <a:t> is a </a:t>
            </a:r>
            <a:r>
              <a:rPr lang="tr-TR" dirty="0" err="1" smtClean="0"/>
              <a:t>common</a:t>
            </a:r>
            <a:r>
              <a:rPr lang="tr-TR" dirty="0" smtClean="0"/>
              <a:t> </a:t>
            </a:r>
            <a:r>
              <a:rPr lang="tr-TR" dirty="0" err="1" smtClean="0"/>
              <a:t>term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specify</a:t>
            </a:r>
            <a:r>
              <a:rPr lang="tr-TR" dirty="0" smtClean="0"/>
              <a:t> </a:t>
            </a:r>
            <a:r>
              <a:rPr lang="tr-TR" dirty="0" err="1" smtClean="0"/>
              <a:t>uncertainty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Measurement</a:t>
            </a:r>
            <a:r>
              <a:rPr lang="tr-TR" dirty="0" smtClean="0"/>
              <a:t> </a:t>
            </a:r>
            <a:r>
              <a:rPr lang="tr-TR" dirty="0" err="1" smtClean="0"/>
              <a:t>device</a:t>
            </a:r>
            <a:r>
              <a:rPr lang="tr-TR" dirty="0" smtClean="0"/>
              <a:t> </a:t>
            </a:r>
            <a:r>
              <a:rPr lang="tr-TR" dirty="0" err="1" smtClean="0"/>
              <a:t>manufacturers</a:t>
            </a:r>
            <a:r>
              <a:rPr lang="tr-TR" dirty="0" smtClean="0"/>
              <a:t> </a:t>
            </a:r>
            <a:r>
              <a:rPr lang="tr-TR" dirty="0" err="1" smtClean="0"/>
              <a:t>frequently</a:t>
            </a:r>
            <a:r>
              <a:rPr lang="tr-TR" dirty="0" smtClean="0"/>
              <a:t> </a:t>
            </a:r>
            <a:r>
              <a:rPr lang="tr-TR" dirty="0" err="1" smtClean="0"/>
              <a:t>state</a:t>
            </a:r>
            <a:r>
              <a:rPr lang="tr-TR" dirty="0" smtClean="0"/>
              <a:t> a </a:t>
            </a:r>
            <a:r>
              <a:rPr lang="tr-TR" dirty="0" err="1" smtClean="0"/>
              <a:t>vlue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accuracy</a:t>
            </a:r>
            <a:r>
              <a:rPr lang="tr-TR" dirty="0" smtClean="0"/>
              <a:t> as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device</a:t>
            </a:r>
            <a:r>
              <a:rPr lang="tr-TR" dirty="0" smtClean="0"/>
              <a:t> </a:t>
            </a:r>
            <a:r>
              <a:rPr lang="tr-TR" dirty="0" err="1" smtClean="0"/>
              <a:t>specifications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Although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accuracy</a:t>
            </a:r>
            <a:r>
              <a:rPr lang="tr-TR" dirty="0" smtClean="0"/>
              <a:t> is </a:t>
            </a:r>
            <a:r>
              <a:rPr lang="tr-TR" dirty="0" err="1" smtClean="0"/>
              <a:t>generally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, it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inaccuracy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is </a:t>
            </a:r>
            <a:r>
              <a:rPr lang="tr-TR" dirty="0" err="1" smtClean="0"/>
              <a:t>specified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535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precision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Precision is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describe</a:t>
            </a:r>
            <a:r>
              <a:rPr lang="tr-TR" dirty="0" smtClean="0"/>
              <a:t> a </a:t>
            </a:r>
            <a:r>
              <a:rPr lang="tr-TR" dirty="0" err="1" smtClean="0"/>
              <a:t>measuring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component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characterizes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random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 </a:t>
            </a:r>
            <a:r>
              <a:rPr lang="tr-TR" dirty="0" err="1" smtClean="0"/>
              <a:t>highly</a:t>
            </a:r>
            <a:r>
              <a:rPr lang="tr-TR" dirty="0" smtClean="0"/>
              <a:t> </a:t>
            </a:r>
            <a:r>
              <a:rPr lang="tr-TR" dirty="0" err="1" smtClean="0"/>
              <a:t>precise</a:t>
            </a:r>
            <a:r>
              <a:rPr lang="tr-TR" dirty="0" smtClean="0"/>
              <a:t> </a:t>
            </a:r>
            <a:r>
              <a:rPr lang="tr-TR" dirty="0" err="1" smtClean="0"/>
              <a:t>measuring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time it is </a:t>
            </a:r>
            <a:r>
              <a:rPr lang="tr-TR" dirty="0" err="1" smtClean="0"/>
              <a:t>read</a:t>
            </a:r>
            <a:r>
              <a:rPr lang="tr-TR" dirty="0" smtClean="0"/>
              <a:t>, but it </a:t>
            </a:r>
            <a:r>
              <a:rPr lang="tr-TR" dirty="0" err="1" smtClean="0"/>
              <a:t>may</a:t>
            </a:r>
            <a:r>
              <a:rPr lang="tr-TR" dirty="0" smtClean="0"/>
              <a:t> not be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accurate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simply</a:t>
            </a:r>
            <a:r>
              <a:rPr lang="tr-TR" dirty="0" smtClean="0"/>
              <a:t> </a:t>
            </a:r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inaccurate</a:t>
            </a:r>
            <a:r>
              <a:rPr lang="tr-TR" dirty="0" smtClean="0"/>
              <a:t> </a:t>
            </a:r>
            <a:r>
              <a:rPr lang="tr-TR" dirty="0" err="1" smtClean="0"/>
              <a:t>answer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time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measurement</a:t>
            </a:r>
            <a:r>
              <a:rPr lang="tr-TR" dirty="0" smtClean="0"/>
              <a:t> is </a:t>
            </a:r>
            <a:r>
              <a:rPr lang="tr-TR" dirty="0" err="1" smtClean="0"/>
              <a:t>made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Accuracy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precision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overall</a:t>
            </a:r>
            <a:r>
              <a:rPr lang="tr-TR" dirty="0" smtClean="0"/>
              <a:t> </a:t>
            </a:r>
            <a:r>
              <a:rPr lang="tr-TR" dirty="0" err="1" smtClean="0"/>
              <a:t>characteristics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describe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validity</a:t>
            </a:r>
            <a:r>
              <a:rPr lang="tr-TR" dirty="0" smtClean="0"/>
              <a:t> of </a:t>
            </a:r>
            <a:r>
              <a:rPr lang="tr-TR" dirty="0" err="1" smtClean="0"/>
              <a:t>measurement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368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hysteresis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measuring</a:t>
            </a:r>
            <a:r>
              <a:rPr lang="tr-TR" dirty="0" smtClean="0"/>
              <a:t> </a:t>
            </a:r>
            <a:r>
              <a:rPr lang="tr-TR" dirty="0" err="1" smtClean="0"/>
              <a:t>devices</a:t>
            </a:r>
            <a:r>
              <a:rPr lang="tr-TR" dirty="0" smtClean="0"/>
              <a:t>, </a:t>
            </a:r>
            <a:r>
              <a:rPr lang="tr-TR" dirty="0" err="1" smtClean="0"/>
              <a:t>accuracy</a:t>
            </a:r>
            <a:r>
              <a:rPr lang="tr-TR" dirty="0" smtClean="0"/>
              <a:t> is </a:t>
            </a:r>
            <a:r>
              <a:rPr lang="tr-TR" dirty="0" err="1" smtClean="0"/>
              <a:t>often</a:t>
            </a:r>
            <a:r>
              <a:rPr lang="tr-TR" dirty="0" smtClean="0"/>
              <a:t> </a:t>
            </a:r>
            <a:r>
              <a:rPr lang="tr-TR" dirty="0" err="1" smtClean="0"/>
              <a:t>degraded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a </a:t>
            </a:r>
            <a:r>
              <a:rPr lang="tr-TR" dirty="0" err="1" smtClean="0"/>
              <a:t>phenomenon</a:t>
            </a:r>
            <a:r>
              <a:rPr lang="tr-TR" dirty="0" smtClean="0"/>
              <a:t> </a:t>
            </a:r>
            <a:r>
              <a:rPr lang="tr-TR" dirty="0" err="1" smtClean="0"/>
              <a:t>known</a:t>
            </a:r>
            <a:r>
              <a:rPr lang="tr-TR" dirty="0" smtClean="0"/>
              <a:t> as </a:t>
            </a:r>
            <a:r>
              <a:rPr lang="tr-TR" dirty="0" err="1" smtClean="0"/>
              <a:t>hysteresis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measurand</a:t>
            </a:r>
            <a:r>
              <a:rPr lang="tr-TR" dirty="0" smtClean="0"/>
              <a:t>,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output</a:t>
            </a:r>
            <a:r>
              <a:rPr lang="tr-TR" dirty="0" smtClean="0"/>
              <a:t> </a:t>
            </a:r>
            <a:r>
              <a:rPr lang="tr-TR" dirty="0" err="1" smtClean="0"/>
              <a:t>readings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obtained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Hysteresis</a:t>
            </a:r>
            <a:r>
              <a:rPr lang="tr-TR" dirty="0" smtClean="0"/>
              <a:t> is </a:t>
            </a:r>
            <a:r>
              <a:rPr lang="tr-TR" dirty="0" err="1" smtClean="0"/>
              <a:t>is</a:t>
            </a:r>
            <a:r>
              <a:rPr lang="tr-TR" dirty="0" smtClean="0"/>
              <a:t> </a:t>
            </a:r>
            <a:r>
              <a:rPr lang="tr-TR" dirty="0" err="1" smtClean="0"/>
              <a:t>caused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 as </a:t>
            </a:r>
            <a:r>
              <a:rPr lang="tr-TR" dirty="0" err="1" smtClean="0"/>
              <a:t>friction</a:t>
            </a:r>
            <a:r>
              <a:rPr lang="tr-TR" dirty="0" smtClean="0"/>
              <a:t>, </a:t>
            </a:r>
            <a:r>
              <a:rPr lang="tr-TR" dirty="0" err="1" smtClean="0"/>
              <a:t>meachanical</a:t>
            </a:r>
            <a:r>
              <a:rPr lang="tr-TR" dirty="0" smtClean="0"/>
              <a:t> </a:t>
            </a:r>
            <a:r>
              <a:rPr lang="tr-TR" dirty="0" err="1" smtClean="0"/>
              <a:t>flexure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electrical</a:t>
            </a:r>
            <a:r>
              <a:rPr lang="tr-TR" dirty="0" smtClean="0"/>
              <a:t> </a:t>
            </a:r>
            <a:r>
              <a:rPr lang="tr-TR" dirty="0" err="1" smtClean="0"/>
              <a:t>capacitance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497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Hysteresis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Errors</a:t>
            </a:r>
            <a:r>
              <a:rPr lang="tr-TR" dirty="0" smtClean="0"/>
              <a:t> </a:t>
            </a:r>
            <a:r>
              <a:rPr lang="tr-TR" dirty="0" err="1" smtClean="0"/>
              <a:t>due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hysteresis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/>
              <a:t> </a:t>
            </a:r>
            <a:r>
              <a:rPr lang="tr-TR" dirty="0" err="1" smtClean="0"/>
              <a:t>known</a:t>
            </a:r>
            <a:r>
              <a:rPr lang="tr-TR" dirty="0" smtClean="0"/>
              <a:t> as </a:t>
            </a:r>
            <a:r>
              <a:rPr lang="tr-TR" dirty="0" err="1" smtClean="0"/>
              <a:t>hysteresis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İf</a:t>
            </a:r>
            <a:r>
              <a:rPr lang="tr-TR" dirty="0" smtClean="0"/>
              <a:t> a </a:t>
            </a:r>
            <a:r>
              <a:rPr lang="tr-TR" dirty="0" err="1" smtClean="0"/>
              <a:t>measurement</a:t>
            </a:r>
            <a:r>
              <a:rPr lang="tr-TR" dirty="0" smtClean="0"/>
              <a:t> is </a:t>
            </a:r>
            <a:r>
              <a:rPr lang="tr-TR" dirty="0" err="1" smtClean="0"/>
              <a:t>repeated</a:t>
            </a:r>
            <a:r>
              <a:rPr lang="tr-TR" dirty="0" smtClean="0"/>
              <a:t> in </a:t>
            </a:r>
            <a:r>
              <a:rPr lang="tr-TR" dirty="0" err="1" smtClean="0"/>
              <a:t>exactly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manner</a:t>
            </a:r>
            <a:r>
              <a:rPr lang="tr-TR" dirty="0" smtClean="0"/>
              <a:t>, </a:t>
            </a:r>
            <a:r>
              <a:rPr lang="tr-TR" dirty="0" err="1" smtClean="0"/>
              <a:t>errors</a:t>
            </a:r>
            <a:r>
              <a:rPr lang="tr-TR" dirty="0" smtClean="0"/>
              <a:t> </a:t>
            </a:r>
            <a:r>
              <a:rPr lang="tr-TR" dirty="0" err="1" smtClean="0"/>
              <a:t>due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hysteresis</a:t>
            </a:r>
            <a:r>
              <a:rPr lang="tr-TR" dirty="0" smtClean="0"/>
              <a:t> </a:t>
            </a:r>
            <a:r>
              <a:rPr lang="tr-TR" dirty="0" err="1" smtClean="0"/>
              <a:t>would</a:t>
            </a:r>
            <a:r>
              <a:rPr lang="tr-TR" dirty="0" smtClean="0"/>
              <a:t> be </a:t>
            </a:r>
            <a:r>
              <a:rPr lang="tr-TR" dirty="0" err="1" smtClean="0"/>
              <a:t>repeateble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hence</a:t>
            </a:r>
            <a:r>
              <a:rPr lang="tr-TR" dirty="0" smtClean="0"/>
              <a:t> </a:t>
            </a:r>
            <a:r>
              <a:rPr lang="tr-TR" dirty="0" err="1" smtClean="0"/>
              <a:t>would</a:t>
            </a:r>
            <a:r>
              <a:rPr lang="tr-TR" dirty="0" smtClean="0"/>
              <a:t> be </a:t>
            </a:r>
            <a:r>
              <a:rPr lang="tr-TR" dirty="0" err="1" smtClean="0"/>
              <a:t>considered</a:t>
            </a:r>
            <a:r>
              <a:rPr lang="tr-TR" dirty="0" smtClean="0"/>
              <a:t> </a:t>
            </a:r>
            <a:r>
              <a:rPr lang="tr-TR" dirty="0" err="1" smtClean="0"/>
              <a:t>systematic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However</a:t>
            </a:r>
            <a:r>
              <a:rPr lang="tr-TR" dirty="0" smtClean="0"/>
              <a:t>, in </a:t>
            </a:r>
            <a:r>
              <a:rPr lang="tr-TR" dirty="0" err="1" smtClean="0"/>
              <a:t>common</a:t>
            </a:r>
            <a:r>
              <a:rPr lang="tr-TR" dirty="0" smtClean="0"/>
              <a:t> </a:t>
            </a:r>
            <a:r>
              <a:rPr lang="tr-TR" dirty="0" err="1" smtClean="0"/>
              <a:t>measuring</a:t>
            </a:r>
            <a:r>
              <a:rPr lang="tr-TR" dirty="0" smtClean="0"/>
              <a:t> </a:t>
            </a:r>
            <a:r>
              <a:rPr lang="tr-TR" dirty="0" err="1" smtClean="0"/>
              <a:t>processes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experimenter</a:t>
            </a:r>
            <a:r>
              <a:rPr lang="tr-TR" dirty="0" smtClean="0"/>
              <a:t> </a:t>
            </a:r>
            <a:r>
              <a:rPr lang="tr-TR" dirty="0" err="1" smtClean="0"/>
              <a:t>generally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not </a:t>
            </a:r>
            <a:r>
              <a:rPr lang="tr-TR" dirty="0" err="1" smtClean="0"/>
              <a:t>know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measurand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increasing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decreasing</a:t>
            </a:r>
            <a:r>
              <a:rPr lang="tr-TR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a </a:t>
            </a:r>
            <a:r>
              <a:rPr lang="tr-TR" dirty="0" err="1" smtClean="0"/>
              <a:t>measurement</a:t>
            </a:r>
            <a:r>
              <a:rPr lang="tr-TR" dirty="0" smtClean="0"/>
              <a:t> is </a:t>
            </a:r>
            <a:r>
              <a:rPr lang="tr-TR" dirty="0" err="1" smtClean="0"/>
              <a:t>made</a:t>
            </a:r>
            <a:r>
              <a:rPr lang="tr-TR" dirty="0" smtClean="0"/>
              <a:t>. </a:t>
            </a:r>
            <a:r>
              <a:rPr lang="tr-TR" dirty="0" err="1" smtClean="0"/>
              <a:t>Hence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effect</a:t>
            </a:r>
            <a:r>
              <a:rPr lang="tr-TR" dirty="0" smtClean="0"/>
              <a:t> of </a:t>
            </a:r>
            <a:r>
              <a:rPr lang="tr-TR" dirty="0" err="1" smtClean="0"/>
              <a:t>hysteresis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appear</a:t>
            </a:r>
            <a:r>
              <a:rPr lang="tr-TR" dirty="0" smtClean="0"/>
              <a:t> </a:t>
            </a:r>
            <a:r>
              <a:rPr lang="tr-TR" dirty="0" err="1" smtClean="0"/>
              <a:t>random</a:t>
            </a:r>
            <a:r>
              <a:rPr lang="tr-TR" dirty="0" smtClean="0"/>
              <a:t>. </a:t>
            </a:r>
            <a:r>
              <a:rPr lang="tr-TR" dirty="0" err="1" smtClean="0"/>
              <a:t>However</a:t>
            </a:r>
            <a:r>
              <a:rPr lang="tr-TR" dirty="0" smtClean="0"/>
              <a:t>,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estimating</a:t>
            </a:r>
            <a:r>
              <a:rPr lang="tr-TR" dirty="0" smtClean="0"/>
              <a:t> total </a:t>
            </a:r>
            <a:r>
              <a:rPr lang="tr-TR" dirty="0" err="1" smtClean="0"/>
              <a:t>uncertainty</a:t>
            </a:r>
            <a:r>
              <a:rPr lang="tr-TR" dirty="0" smtClean="0"/>
              <a:t>, it is normal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treat</a:t>
            </a:r>
            <a:r>
              <a:rPr lang="tr-TR" dirty="0" smtClean="0"/>
              <a:t> </a:t>
            </a:r>
            <a:r>
              <a:rPr lang="tr-TR" dirty="0" err="1" smtClean="0"/>
              <a:t>hysteresis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 as a </a:t>
            </a:r>
            <a:r>
              <a:rPr lang="tr-TR" dirty="0" err="1" smtClean="0"/>
              <a:t>systematic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468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resolution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İs a </a:t>
            </a:r>
            <a:r>
              <a:rPr lang="tr-TR" dirty="0" err="1" smtClean="0"/>
              <a:t>measurand</a:t>
            </a:r>
            <a:r>
              <a:rPr lang="tr-TR" dirty="0" smtClean="0"/>
              <a:t> is </a:t>
            </a:r>
            <a:r>
              <a:rPr lang="tr-TR" dirty="0" err="1" smtClean="0"/>
              <a:t>varied</a:t>
            </a:r>
            <a:r>
              <a:rPr lang="tr-TR" dirty="0" smtClean="0"/>
              <a:t> </a:t>
            </a:r>
            <a:r>
              <a:rPr lang="tr-TR" dirty="0" err="1" smtClean="0"/>
              <a:t>continuously</a:t>
            </a:r>
            <a:r>
              <a:rPr lang="tr-TR" dirty="0" smtClean="0"/>
              <a:t>,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measurement</a:t>
            </a:r>
            <a:r>
              <a:rPr lang="tr-TR" dirty="0" smtClean="0"/>
              <a:t> </a:t>
            </a:r>
            <a:r>
              <a:rPr lang="tr-TR" dirty="0" err="1" smtClean="0"/>
              <a:t>devices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Show an </a:t>
            </a:r>
            <a:r>
              <a:rPr lang="tr-TR" dirty="0" err="1" smtClean="0"/>
              <a:t>output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cahnges</a:t>
            </a:r>
            <a:r>
              <a:rPr lang="tr-TR" dirty="0" smtClean="0"/>
              <a:t> in </a:t>
            </a:r>
            <a:r>
              <a:rPr lang="tr-TR" dirty="0" err="1" smtClean="0"/>
              <a:t>discrete</a:t>
            </a:r>
            <a:r>
              <a:rPr lang="tr-TR" dirty="0" smtClean="0"/>
              <a:t> </a:t>
            </a:r>
            <a:r>
              <a:rPr lang="tr-TR" dirty="0" err="1" smtClean="0"/>
              <a:t>steps</a:t>
            </a:r>
            <a:r>
              <a:rPr lang="tr-TR" dirty="0" smtClean="0"/>
              <a:t>.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inability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measurement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follow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measurand</a:t>
            </a:r>
            <a:r>
              <a:rPr lang="tr-TR" dirty="0" smtClean="0"/>
              <a:t>  </a:t>
            </a:r>
            <a:r>
              <a:rPr lang="tr-TR" dirty="0" err="1" smtClean="0"/>
              <a:t>exactly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in a </a:t>
            </a:r>
            <a:r>
              <a:rPr lang="tr-TR" dirty="0" err="1" smtClean="0"/>
              <a:t>resolution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Resolution</a:t>
            </a:r>
            <a:r>
              <a:rPr lang="tr-TR" dirty="0" smtClean="0"/>
              <a:t> is </a:t>
            </a:r>
            <a:r>
              <a:rPr lang="tr-TR" dirty="0" err="1" smtClean="0"/>
              <a:t>ususally</a:t>
            </a:r>
            <a:r>
              <a:rPr lang="tr-TR" dirty="0" smtClean="0"/>
              <a:t> </a:t>
            </a:r>
            <a:r>
              <a:rPr lang="tr-TR" dirty="0" err="1" smtClean="0"/>
              <a:t>treated</a:t>
            </a:r>
            <a:r>
              <a:rPr lang="tr-TR" dirty="0" smtClean="0"/>
              <a:t> as </a:t>
            </a:r>
            <a:r>
              <a:rPr lang="tr-TR" dirty="0" err="1" smtClean="0"/>
              <a:t>random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Internal</a:t>
            </a:r>
            <a:r>
              <a:rPr lang="tr-TR" dirty="0" smtClean="0"/>
              <a:t> </a:t>
            </a:r>
            <a:r>
              <a:rPr lang="tr-TR" dirty="0" err="1" smtClean="0"/>
              <a:t>characteristics</a:t>
            </a:r>
            <a:r>
              <a:rPr lang="tr-TR" dirty="0" smtClean="0"/>
              <a:t> of a </a:t>
            </a:r>
            <a:r>
              <a:rPr lang="tr-TR" dirty="0" err="1" smtClean="0"/>
              <a:t>measuring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limit </a:t>
            </a:r>
            <a:r>
              <a:rPr lang="tr-TR" dirty="0" err="1" smtClean="0"/>
              <a:t>resolution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218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readability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 </a:t>
            </a:r>
            <a:r>
              <a:rPr lang="tr-TR" dirty="0" err="1" smtClean="0"/>
              <a:t>instruments</a:t>
            </a:r>
            <a:r>
              <a:rPr lang="tr-TR" dirty="0" smtClean="0"/>
              <a:t> in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output</a:t>
            </a:r>
            <a:r>
              <a:rPr lang="tr-TR" dirty="0" smtClean="0"/>
              <a:t> is </a:t>
            </a:r>
            <a:r>
              <a:rPr lang="tr-TR" dirty="0" err="1" smtClean="0"/>
              <a:t>read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comparing</a:t>
            </a:r>
            <a:r>
              <a:rPr lang="tr-TR" dirty="0" smtClean="0"/>
              <a:t> a </a:t>
            </a:r>
            <a:r>
              <a:rPr lang="tr-TR" dirty="0" err="1" smtClean="0"/>
              <a:t>pointer</a:t>
            </a:r>
            <a:r>
              <a:rPr lang="tr-TR" dirty="0" smtClean="0"/>
              <a:t> </a:t>
            </a:r>
            <a:r>
              <a:rPr lang="tr-TR" dirty="0" err="1" smtClean="0"/>
              <a:t>scale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ability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resolve</a:t>
            </a:r>
            <a:r>
              <a:rPr lang="tr-TR" dirty="0" smtClean="0"/>
              <a:t> a </a:t>
            </a:r>
            <a:r>
              <a:rPr lang="tr-TR" dirty="0" err="1" smtClean="0"/>
              <a:t>value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measurand</a:t>
            </a:r>
            <a:r>
              <a:rPr lang="tr-TR" dirty="0" smtClean="0"/>
              <a:t> is </a:t>
            </a:r>
            <a:r>
              <a:rPr lang="tr-TR" dirty="0" err="1" smtClean="0"/>
              <a:t>limited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characteristic</a:t>
            </a:r>
            <a:r>
              <a:rPr lang="tr-TR" dirty="0" smtClean="0"/>
              <a:t> 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scale</a:t>
            </a:r>
            <a:r>
              <a:rPr lang="tr-TR" dirty="0" smtClean="0"/>
              <a:t> </a:t>
            </a:r>
            <a:r>
              <a:rPr lang="tr-TR" dirty="0" err="1" smtClean="0"/>
              <a:t>readability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683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repeatability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ability</a:t>
            </a:r>
            <a:r>
              <a:rPr lang="tr-TR" dirty="0" smtClean="0"/>
              <a:t> of a </a:t>
            </a:r>
            <a:r>
              <a:rPr lang="tr-TR" dirty="0" err="1" smtClean="0"/>
              <a:t>device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produce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output</a:t>
            </a:r>
            <a:r>
              <a:rPr lang="tr-TR" dirty="0" smtClean="0"/>
              <a:t> </a:t>
            </a:r>
            <a:r>
              <a:rPr lang="tr-TR" dirty="0" err="1" smtClean="0"/>
              <a:t>reading</a:t>
            </a:r>
            <a:r>
              <a:rPr lang="tr-TR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measurand</a:t>
            </a:r>
            <a:r>
              <a:rPr lang="tr-TR" dirty="0" smtClean="0"/>
              <a:t> is </a:t>
            </a:r>
            <a:r>
              <a:rPr lang="tr-TR" dirty="0" err="1" smtClean="0"/>
              <a:t>applied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procedure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Inability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read</a:t>
            </a:r>
            <a:r>
              <a:rPr lang="tr-TR" dirty="0" smtClean="0"/>
              <a:t> a </a:t>
            </a:r>
            <a:r>
              <a:rPr lang="tr-TR" dirty="0" err="1" smtClean="0"/>
              <a:t>measurement</a:t>
            </a:r>
            <a:r>
              <a:rPr lang="tr-TR" dirty="0" smtClean="0"/>
              <a:t> </a:t>
            </a:r>
            <a:r>
              <a:rPr lang="tr-TR" dirty="0" err="1" smtClean="0"/>
              <a:t>exactly</a:t>
            </a:r>
            <a:r>
              <a:rPr lang="tr-TR" dirty="0" smtClean="0"/>
              <a:t>, a </a:t>
            </a:r>
            <a:r>
              <a:rPr lang="tr-TR" dirty="0" err="1" smtClean="0"/>
              <a:t>random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r>
              <a:rPr lang="tr-TR" dirty="0" smtClean="0"/>
              <a:t> </a:t>
            </a:r>
            <a:r>
              <a:rPr lang="tr-TR" dirty="0" err="1" smtClean="0"/>
              <a:t>known</a:t>
            </a:r>
            <a:r>
              <a:rPr lang="tr-TR" dirty="0" smtClean="0"/>
              <a:t> as </a:t>
            </a:r>
            <a:r>
              <a:rPr lang="tr-TR" dirty="0" err="1" smtClean="0"/>
              <a:t>repeability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562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Although</a:t>
            </a:r>
            <a:r>
              <a:rPr lang="tr-TR" dirty="0" smtClean="0"/>
              <a:t> not a </a:t>
            </a:r>
            <a:r>
              <a:rPr lang="tr-TR" dirty="0" err="1" smtClean="0"/>
              <a:t>requirement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measurement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, it is </a:t>
            </a:r>
            <a:r>
              <a:rPr lang="tr-TR" dirty="0" err="1" smtClean="0"/>
              <a:t>highly</a:t>
            </a:r>
            <a:r>
              <a:rPr lang="tr-TR" dirty="0" smtClean="0"/>
              <a:t> </a:t>
            </a:r>
            <a:r>
              <a:rPr lang="tr-TR" dirty="0" err="1" smtClean="0"/>
              <a:t>desirable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it </a:t>
            </a:r>
            <a:r>
              <a:rPr lang="tr-TR" dirty="0" err="1" smtClean="0"/>
              <a:t>have</a:t>
            </a:r>
            <a:r>
              <a:rPr lang="tr-TR" dirty="0" smtClean="0"/>
              <a:t> a </a:t>
            </a:r>
            <a:r>
              <a:rPr lang="tr-TR" dirty="0" err="1" smtClean="0"/>
              <a:t>linear</a:t>
            </a:r>
            <a:r>
              <a:rPr lang="tr-TR" dirty="0" smtClean="0"/>
              <a:t> </a:t>
            </a:r>
            <a:r>
              <a:rPr lang="tr-TR" dirty="0" err="1" smtClean="0"/>
              <a:t>relationship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input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output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means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change</a:t>
            </a:r>
            <a:r>
              <a:rPr lang="tr-TR" dirty="0" smtClean="0"/>
              <a:t> in </a:t>
            </a:r>
            <a:r>
              <a:rPr lang="tr-TR" dirty="0" err="1" smtClean="0"/>
              <a:t>output</a:t>
            </a:r>
            <a:r>
              <a:rPr lang="tr-TR" dirty="0" smtClean="0"/>
              <a:t> is </a:t>
            </a:r>
            <a:r>
              <a:rPr lang="tr-TR" dirty="0" err="1" smtClean="0"/>
              <a:t>proportional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change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measurand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linearity</a:t>
            </a:r>
            <a:r>
              <a:rPr lang="tr-TR" dirty="0" smtClean="0"/>
              <a:t> is </a:t>
            </a:r>
            <a:r>
              <a:rPr lang="tr-TR" dirty="0" err="1" smtClean="0"/>
              <a:t>useful</a:t>
            </a:r>
            <a:r>
              <a:rPr lang="tr-TR" dirty="0" smtClean="0"/>
              <a:t> since it </a:t>
            </a:r>
            <a:r>
              <a:rPr lang="tr-TR" dirty="0" err="1" smtClean="0"/>
              <a:t>simplifies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calibration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checkin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device</a:t>
            </a:r>
            <a:r>
              <a:rPr lang="tr-TR" dirty="0" smtClean="0"/>
              <a:t> has </a:t>
            </a:r>
            <a:r>
              <a:rPr lang="tr-TR" dirty="0" err="1" smtClean="0"/>
              <a:t>low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Deviation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linearity</a:t>
            </a:r>
            <a:r>
              <a:rPr lang="tr-TR" dirty="0" smtClean="0"/>
              <a:t> is a </a:t>
            </a:r>
            <a:r>
              <a:rPr lang="tr-TR" dirty="0" err="1" smtClean="0"/>
              <a:t>systematic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is 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  <a:r>
              <a:rPr lang="tr-TR" b="1" dirty="0" err="1" smtClean="0"/>
              <a:t>linearity</a:t>
            </a:r>
            <a:r>
              <a:rPr lang="tr-TR" b="1" dirty="0" smtClean="0"/>
              <a:t> </a:t>
            </a:r>
            <a:r>
              <a:rPr lang="tr-TR" b="1" dirty="0" err="1" smtClean="0"/>
              <a:t>error</a:t>
            </a:r>
            <a:r>
              <a:rPr lang="tr-TR" b="1" dirty="0" smtClean="0"/>
              <a:t>.</a:t>
            </a:r>
          </a:p>
          <a:p>
            <a:r>
              <a:rPr lang="tr-TR" dirty="0" err="1" smtClean="0"/>
              <a:t>Linearity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r>
              <a:rPr lang="tr-TR" dirty="0" smtClean="0"/>
              <a:t> is </a:t>
            </a:r>
            <a:r>
              <a:rPr lang="tr-TR" dirty="0" err="1" smtClean="0"/>
              <a:t>usually</a:t>
            </a:r>
            <a:r>
              <a:rPr lang="tr-TR" dirty="0" smtClean="0"/>
              <a:t> a </a:t>
            </a:r>
            <a:r>
              <a:rPr lang="tr-TR" dirty="0" err="1" smtClean="0"/>
              <a:t>component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specification</a:t>
            </a:r>
            <a:r>
              <a:rPr lang="tr-TR" dirty="0" smtClean="0"/>
              <a:t> of </a:t>
            </a:r>
            <a:r>
              <a:rPr lang="tr-TR" dirty="0" err="1" smtClean="0"/>
              <a:t>accuracy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223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 systems normally have a point in their range called the </a:t>
            </a:r>
            <a:r>
              <a:rPr lang="en-US" b="1" dirty="0"/>
              <a:t>zero or null point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If </a:t>
            </a:r>
            <a:r>
              <a:rPr lang="en-US" dirty="0"/>
              <a:t>the device does not have correct output at the zero point; it is said </a:t>
            </a:r>
            <a:r>
              <a:rPr lang="en-US" dirty="0" smtClean="0"/>
              <a:t>to </a:t>
            </a:r>
            <a:r>
              <a:rPr lang="en-US" dirty="0"/>
              <a:t>have a </a:t>
            </a:r>
            <a:r>
              <a:rPr lang="en-US" b="1" dirty="0"/>
              <a:t>zero </a:t>
            </a:r>
            <a:r>
              <a:rPr lang="en-US" b="1" dirty="0" smtClean="0"/>
              <a:t>offset</a:t>
            </a:r>
            <a:endParaRPr lang="tr-TR" b="1" dirty="0" smtClean="0"/>
          </a:p>
          <a:p>
            <a:r>
              <a:rPr lang="en-US" dirty="0"/>
              <a:t>Manufacturers may also specify the maximum expected zero error, often using the term </a:t>
            </a:r>
            <a:r>
              <a:rPr lang="en-US" b="1" dirty="0"/>
              <a:t>zero balance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825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sensitivity</a:t>
            </a:r>
            <a:r>
              <a:rPr lang="en-US" dirty="0"/>
              <a:t>, defined as the ratio of the change in magnitude of the output to the change in magnitude of the </a:t>
            </a:r>
            <a:r>
              <a:rPr lang="en-US" dirty="0" err="1"/>
              <a:t>measurand</a:t>
            </a:r>
            <a:r>
              <a:rPr lang="en-US" dirty="0" smtClean="0"/>
              <a:t>: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en-US" dirty="0"/>
              <a:t>Sensitivity is determined during the process of calibration, and an error in determining the actual sensitivity results in a systematic error called </a:t>
            </a:r>
            <a:r>
              <a:rPr lang="en-US" b="1" dirty="0"/>
              <a:t>sensitivity error</a:t>
            </a:r>
            <a:r>
              <a:rPr lang="en-US" dirty="0"/>
              <a:t>, which affects all readings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6722" y="3052560"/>
            <a:ext cx="11920522" cy="1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5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Measurand</a:t>
            </a:r>
            <a:r>
              <a:rPr lang="tr-TR" dirty="0" smtClean="0"/>
              <a:t>: </a:t>
            </a:r>
            <a:r>
              <a:rPr lang="tr-TR" dirty="0" err="1" smtClean="0"/>
              <a:t>unknown</a:t>
            </a:r>
            <a:r>
              <a:rPr lang="tr-TR" dirty="0" smtClean="0"/>
              <a:t> </a:t>
            </a:r>
            <a:r>
              <a:rPr lang="tr-TR" dirty="0" err="1" smtClean="0"/>
              <a:t>numerical</a:t>
            </a:r>
            <a:r>
              <a:rPr lang="tr-TR" dirty="0" smtClean="0"/>
              <a:t> </a:t>
            </a:r>
            <a:r>
              <a:rPr lang="tr-TR" dirty="0" err="1" smtClean="0"/>
              <a:t>values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certain</a:t>
            </a:r>
            <a:r>
              <a:rPr lang="tr-TR" dirty="0" smtClean="0"/>
              <a:t> </a:t>
            </a:r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variables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measurement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senses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measurand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produces</a:t>
            </a:r>
            <a:r>
              <a:rPr lang="tr-TR" dirty="0" smtClean="0"/>
              <a:t> a </a:t>
            </a:r>
            <a:r>
              <a:rPr lang="tr-TR" dirty="0" err="1" smtClean="0"/>
              <a:t>unique</a:t>
            </a:r>
            <a:r>
              <a:rPr lang="tr-TR" dirty="0" smtClean="0"/>
              <a:t> </a:t>
            </a:r>
            <a:r>
              <a:rPr lang="tr-TR" dirty="0" err="1" smtClean="0"/>
              <a:t>numerical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describes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measurand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3693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a period of time, the output of a measuring system for a fixed </a:t>
            </a:r>
            <a:r>
              <a:rPr lang="en-US" dirty="0" err="1"/>
              <a:t>measurand</a:t>
            </a:r>
            <a:r>
              <a:rPr lang="en-US" dirty="0"/>
              <a:t> may change even though all environmental factors remain constant. This undesirable characteristic is known as </a:t>
            </a:r>
            <a:r>
              <a:rPr lang="en-US" b="1" dirty="0"/>
              <a:t>drift</a:t>
            </a:r>
            <a:r>
              <a:rPr lang="en-US" dirty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6233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calibration</a:t>
            </a:r>
            <a:r>
              <a:rPr lang="en-US" dirty="0"/>
              <a:t>, a process in which a set of measurements are made of </a:t>
            </a:r>
            <a:r>
              <a:rPr lang="en-US" dirty="0" err="1"/>
              <a:t>measurand</a:t>
            </a:r>
            <a:r>
              <a:rPr lang="en-US" dirty="0"/>
              <a:t> values that can be determined independently. The readings can then be compared to the known "true" values and the errors determined. </a:t>
            </a:r>
            <a:endParaRPr lang="tr-TR" dirty="0" smtClean="0"/>
          </a:p>
          <a:p>
            <a:r>
              <a:rPr lang="en-US" dirty="0"/>
              <a:t>The number of different values of </a:t>
            </a:r>
            <a:r>
              <a:rPr lang="en-US" dirty="0" err="1"/>
              <a:t>measurand</a:t>
            </a:r>
            <a:r>
              <a:rPr lang="en-US" dirty="0"/>
              <a:t> required for the calibration process depends on the type of measurement system and the application. In some calibration processes, the value of a </a:t>
            </a:r>
            <a:r>
              <a:rPr lang="en-US" dirty="0" err="1"/>
              <a:t>measurand</a:t>
            </a:r>
            <a:r>
              <a:rPr lang="en-US" dirty="0"/>
              <a:t> is known because it is a </a:t>
            </a:r>
            <a:r>
              <a:rPr lang="en-US" b="1" dirty="0"/>
              <a:t>standard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7420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conferences have established </a:t>
            </a:r>
            <a:r>
              <a:rPr lang="en-US" b="1" dirty="0"/>
              <a:t>primary standards</a:t>
            </a:r>
            <a:r>
              <a:rPr lang="en-US" dirty="0"/>
              <a:t> defining the units for seven physical variables. These units are known as the International System (SI) base units (Table 2.1).</a:t>
            </a:r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0" y="3224212"/>
            <a:ext cx="5048250" cy="33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26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the primary standards except mass can, in theory, be reproduced in any laboratory having the proper equipment. They are called </a:t>
            </a:r>
            <a:r>
              <a:rPr lang="en-US" b="1" dirty="0"/>
              <a:t>reproducible standards</a:t>
            </a:r>
            <a:r>
              <a:rPr lang="en-US" dirty="0"/>
              <a:t>. Mass, the only standard that has an exact physical location, is called a </a:t>
            </a:r>
            <a:r>
              <a:rPr lang="en-US" b="1" dirty="0"/>
              <a:t>fixed standard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Although </a:t>
            </a:r>
            <a:r>
              <a:rPr lang="en-US" dirty="0"/>
              <a:t>all primary standards except mass </a:t>
            </a:r>
            <a:r>
              <a:rPr lang="en-US" dirty="0" smtClean="0"/>
              <a:t>can </a:t>
            </a:r>
            <a:r>
              <a:rPr lang="en-US" dirty="0"/>
              <a:t>be reproduced in any laboratory, this is </a:t>
            </a:r>
            <a:r>
              <a:rPr lang="en-US" dirty="0" smtClean="0"/>
              <a:t>not practical</a:t>
            </a:r>
            <a:r>
              <a:rPr lang="tr-TR" dirty="0" smtClean="0"/>
              <a:t>.</a:t>
            </a:r>
          </a:p>
          <a:p>
            <a:r>
              <a:rPr lang="tr-TR" dirty="0" smtClean="0"/>
              <a:t>I</a:t>
            </a:r>
            <a:r>
              <a:rPr lang="en-US" dirty="0" smtClean="0"/>
              <a:t>t </a:t>
            </a:r>
            <a:r>
              <a:rPr lang="en-US" dirty="0"/>
              <a:t>is normal to create </a:t>
            </a:r>
            <a:r>
              <a:rPr lang="en-US" b="1" dirty="0"/>
              <a:t>secondary standards</a:t>
            </a:r>
            <a:r>
              <a:rPr lang="en-US" dirty="0"/>
              <a:t>. These standards must be traceable to the primary standards-that is, at some point, the secondary standard was compared either to a primary standard or to another secondary standard that is traceable to a primary standard.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6482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Static Calibration Process</a:t>
            </a:r>
            <a:r>
              <a:rPr lang="en-US" dirty="0"/>
              <a:t> In the calibration of a measuring system, the system is used to make measurements of known values of the </a:t>
            </a:r>
            <a:r>
              <a:rPr lang="en-US" dirty="0" err="1"/>
              <a:t>measurand</a:t>
            </a:r>
            <a:r>
              <a:rPr lang="en-US" dirty="0"/>
              <a:t>. Various values of the </a:t>
            </a:r>
            <a:r>
              <a:rPr lang="en-US" dirty="0" err="1"/>
              <a:t>measurand</a:t>
            </a:r>
            <a:r>
              <a:rPr lang="en-US" dirty="0"/>
              <a:t> must be used to cover the intended range of use of the measurement system.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3998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step in the calibration process is to take a set of data consisting of measurement system output as a function of the </a:t>
            </a:r>
            <a:r>
              <a:rPr lang="en-US" dirty="0" err="1"/>
              <a:t>measurand</a:t>
            </a:r>
            <a:r>
              <a:rPr lang="en-US" dirty="0"/>
              <a:t>. A graphical presentation of these data is known as the </a:t>
            </a:r>
            <a:r>
              <a:rPr lang="en-US" b="1" dirty="0"/>
              <a:t>calibration curve</a:t>
            </a:r>
            <a:r>
              <a:rPr lang="en-US" dirty="0"/>
              <a:t>. Although this curve can be used directly to interpret the instrument output, in most cases the data are correlated using a mathematical function (the process of curve fitting).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4183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</a:t>
            </a:r>
            <a:r>
              <a:rPr lang="en-US" dirty="0" err="1"/>
              <a:t>measurand</a:t>
            </a:r>
            <a:r>
              <a:rPr lang="en-US" dirty="0"/>
              <a:t> is changing in time and the measuring system does not show instantaneous response, the measurement process is said to be </a:t>
            </a:r>
            <a:r>
              <a:rPr lang="en-US" b="1" dirty="0" smtClean="0"/>
              <a:t>dynamic</a:t>
            </a:r>
            <a:r>
              <a:rPr lang="tr-TR" b="1" dirty="0" smtClean="0"/>
              <a:t>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64733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5562599" cy="3681412"/>
          </a:xfrm>
          <a:prstGeom prst="rect">
            <a:avLst/>
          </a:prstGeom>
        </p:spPr>
      </p:pic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5562599" y="1915319"/>
            <a:ext cx="6629401" cy="202803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867400" y="4144655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bulb surface area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water temperature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thermometer temperature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heat transfer coefficient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bulb mass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bulb specific heat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en-US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time rate of change of the water temperature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would be no error in the measurement if T</a:t>
            </a:r>
            <a:r>
              <a:rPr lang="en-US" baseline="-25000" dirty="0"/>
              <a:t>w</a:t>
            </a:r>
            <a:r>
              <a:rPr lang="en-US" dirty="0"/>
              <a:t> = T</a:t>
            </a:r>
            <a:r>
              <a:rPr lang="en-US" baseline="-25000" dirty="0"/>
              <a:t>t</a:t>
            </a:r>
            <a:r>
              <a:rPr lang="en-US" dirty="0"/>
              <a:t> However, if the water is being heated, </a:t>
            </a:r>
            <a:r>
              <a:rPr lang="en-US" dirty="0" err="1"/>
              <a:t>dT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is nonzero, so T</a:t>
            </a:r>
            <a:r>
              <a:rPr lang="en-US" baseline="-25000" dirty="0"/>
              <a:t>w</a:t>
            </a:r>
            <a:r>
              <a:rPr lang="en-US" dirty="0"/>
              <a:t> - T</a:t>
            </a:r>
            <a:r>
              <a:rPr lang="en-US" baseline="-25000" dirty="0"/>
              <a:t>t</a:t>
            </a:r>
            <a:r>
              <a:rPr lang="en-US" dirty="0"/>
              <a:t> is nonzero and there exists an inherent dynamic measurement error.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term </a:t>
            </a:r>
            <a:r>
              <a:rPr lang="en-US" i="1" dirty="0"/>
              <a:t>mc/</a:t>
            </a:r>
            <a:r>
              <a:rPr lang="en-US" i="1" dirty="0" err="1"/>
              <a:t>hA</a:t>
            </a:r>
            <a:r>
              <a:rPr lang="en-US" dirty="0"/>
              <a:t>, called the </a:t>
            </a:r>
            <a:r>
              <a:rPr lang="en-US" b="1" dirty="0"/>
              <a:t>time constant</a:t>
            </a:r>
            <a:r>
              <a:rPr lang="en-US" dirty="0"/>
              <a:t> of the system, has dimensions of time and is usually given the symbol τ. </a:t>
            </a:r>
            <a:endParaRPr lang="tr-TR" dirty="0" smtClean="0"/>
          </a:p>
          <a:p>
            <a:r>
              <a:rPr lang="en-US" dirty="0" smtClean="0"/>
              <a:t>To </a:t>
            </a:r>
            <a:r>
              <a:rPr lang="en-US" dirty="0"/>
              <a:t>minimize the dynamic error for this situation, τ should be made as small as is practical.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2125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Ideal </a:t>
            </a:r>
            <a:r>
              <a:rPr lang="en-US" b="1" dirty="0"/>
              <a:t>zero-order</a:t>
            </a:r>
            <a:r>
              <a:rPr lang="en-US" dirty="0"/>
              <a:t> systems respond instantly to </a:t>
            </a:r>
            <a:r>
              <a:rPr lang="en-US" dirty="0" err="1"/>
              <a:t>measurands</a:t>
            </a:r>
            <a:r>
              <a:rPr lang="en-US" dirty="0"/>
              <a:t>, although no instrument is truly zero order. However, the dynamic response of many instruments approximate zero-order behavior when measuring slowly changing </a:t>
            </a:r>
            <a:r>
              <a:rPr lang="en-US" dirty="0" err="1"/>
              <a:t>measurands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b="1" dirty="0" smtClean="0"/>
              <a:t>First-order</a:t>
            </a:r>
            <a:r>
              <a:rPr lang="en-US" dirty="0" smtClean="0"/>
              <a:t> </a:t>
            </a:r>
            <a:r>
              <a:rPr lang="en-US" dirty="0"/>
              <a:t>measurement systems show capacitance-type energy storage effects. Mechanical analogs to capacitance are springs and devices that store thermal energy. The common thermometer discussed above is an example of a first-order system. </a:t>
            </a:r>
            <a:endParaRPr lang="tr-TR" dirty="0" smtClean="0"/>
          </a:p>
          <a:p>
            <a:r>
              <a:rPr lang="en-US" b="1" dirty="0" smtClean="0"/>
              <a:t>Second-order</a:t>
            </a:r>
            <a:r>
              <a:rPr lang="en-US" dirty="0" smtClean="0"/>
              <a:t> </a:t>
            </a:r>
            <a:r>
              <a:rPr lang="en-US" dirty="0"/>
              <a:t>systems have inertial effects of inductance or accelerated mass as well as capacitance energy storage. Common spring-mass systems are second order - the mechanical bathroom scale is an example.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816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Generalized</a:t>
            </a:r>
            <a:r>
              <a:rPr lang="tr-TR" dirty="0" smtClean="0"/>
              <a:t> </a:t>
            </a:r>
            <a:r>
              <a:rPr lang="tr-TR" dirty="0" err="1" smtClean="0"/>
              <a:t>Measurement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686341"/>
              </p:ext>
            </p:extLst>
          </p:nvPr>
        </p:nvGraphicFramePr>
        <p:xfrm>
          <a:off x="2400300" y="1825624"/>
          <a:ext cx="8953500" cy="446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81000" y="3794452"/>
            <a:ext cx="1839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Measurand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19011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Second-order systems include a characteristic called damping, which dissipates energy. </a:t>
            </a:r>
            <a:endParaRPr lang="tr-TR" dirty="0" smtClean="0"/>
          </a:p>
          <a:p>
            <a:r>
              <a:rPr lang="en-US" dirty="0" smtClean="0"/>
              <a:t>Second-order </a:t>
            </a:r>
            <a:r>
              <a:rPr lang="en-US" dirty="0"/>
              <a:t>systems with low damping are called </a:t>
            </a:r>
            <a:r>
              <a:rPr lang="en-US" b="1" dirty="0"/>
              <a:t>underdamped</a:t>
            </a:r>
            <a:r>
              <a:rPr lang="en-US" dirty="0"/>
              <a:t> and can show oscillatory response. </a:t>
            </a:r>
            <a:endParaRPr lang="tr-TR" dirty="0" smtClean="0"/>
          </a:p>
          <a:p>
            <a:r>
              <a:rPr lang="en-US" dirty="0" smtClean="0"/>
              <a:t>Highly </a:t>
            </a:r>
            <a:r>
              <a:rPr lang="en-US" dirty="0"/>
              <a:t>damped second-order systems are called </a:t>
            </a:r>
            <a:r>
              <a:rPr lang="en-US" b="1" dirty="0"/>
              <a:t>overdamped</a:t>
            </a:r>
            <a:r>
              <a:rPr lang="en-US" dirty="0"/>
              <a:t> and will not show oscillatory behavior.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level of damping that divides these two modes of response is called </a:t>
            </a:r>
            <a:r>
              <a:rPr lang="en-US" b="1" dirty="0"/>
              <a:t>critical damping</a:t>
            </a:r>
            <a:r>
              <a:rPr lang="en-US" dirty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98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specifications for the dynamic response of an instrument that can be used to select an appropriate device.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two most common specifications characterize the response of the measurement system to a step change in input (called </a:t>
            </a:r>
            <a:r>
              <a:rPr lang="en-US" b="1" dirty="0"/>
              <a:t>transient response</a:t>
            </a:r>
            <a:r>
              <a:rPr lang="en-US" dirty="0"/>
              <a:t>) and the response to a range of sinusoidal inputs (called </a:t>
            </a:r>
            <a:r>
              <a:rPr lang="en-US" b="1" dirty="0"/>
              <a:t>frequency response</a:t>
            </a:r>
            <a:r>
              <a:rPr lang="en-US" dirty="0"/>
              <a:t>).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307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50" y="1162050"/>
            <a:ext cx="90678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11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response </a:t>
            </a:r>
            <a:r>
              <a:rPr lang="en-US" b="1" dirty="0"/>
              <a:t>time</a:t>
            </a:r>
            <a:r>
              <a:rPr lang="en-US" dirty="0"/>
              <a:t> is a more general term used to specify transient response and can be used for </a:t>
            </a:r>
            <a:r>
              <a:rPr lang="en-US" dirty="0" smtClean="0"/>
              <a:t>first </a:t>
            </a:r>
            <a:r>
              <a:rPr lang="en-US" dirty="0"/>
              <a:t>and second-order systems. For example, a </a:t>
            </a:r>
            <a:r>
              <a:rPr lang="en-US" dirty="0" smtClean="0"/>
              <a:t>95% </a:t>
            </a:r>
            <a:r>
              <a:rPr lang="en-US" dirty="0"/>
              <a:t>response time is the time at which y/y</a:t>
            </a:r>
            <a:r>
              <a:rPr lang="en-US" baseline="-25000" dirty="0"/>
              <a:t>e</a:t>
            </a:r>
            <a:r>
              <a:rPr lang="en-US" dirty="0"/>
              <a:t> has a value of 0.95. </a:t>
            </a:r>
            <a:endParaRPr lang="tr-TR" dirty="0" smtClean="0"/>
          </a:p>
          <a:p>
            <a:r>
              <a:rPr lang="en-US" dirty="0" smtClean="0"/>
              <a:t>Another </a:t>
            </a:r>
            <a:r>
              <a:rPr lang="en-US" dirty="0"/>
              <a:t>measure of transient response is the </a:t>
            </a:r>
            <a:r>
              <a:rPr lang="en-US" b="1" dirty="0"/>
              <a:t>rise time</a:t>
            </a:r>
            <a:r>
              <a:rPr lang="en-US" dirty="0"/>
              <a:t>. This is usually the time that it takes </a:t>
            </a:r>
            <a:r>
              <a:rPr lang="en-US" i="1" dirty="0"/>
              <a:t>y/y</a:t>
            </a:r>
            <a:r>
              <a:rPr lang="en-US" i="1" baseline="-25000" dirty="0"/>
              <a:t>e</a:t>
            </a:r>
            <a:r>
              <a:rPr lang="en-US" dirty="0"/>
              <a:t> to increase from 0.1 to 0.9.</a:t>
            </a:r>
            <a:endParaRPr lang="tr-TR" dirty="0"/>
          </a:p>
          <a:p>
            <a:r>
              <a:rPr lang="en-US" dirty="0"/>
              <a:t>For oscillatory responses [response B in Figure 2.9(b)], another term, called </a:t>
            </a:r>
            <a:r>
              <a:rPr lang="en-US" b="1" dirty="0"/>
              <a:t>settling time</a:t>
            </a:r>
            <a:r>
              <a:rPr lang="en-US" dirty="0"/>
              <a:t>, is more useful. This is the time until the amplitude of the oscillations are less than some fraction (e.g., 10% ) of the equilibrium response.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2200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519237"/>
            <a:ext cx="7600950" cy="3414713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38800" y="1690688"/>
            <a:ext cx="5715000" cy="4351338"/>
          </a:xfrm>
        </p:spPr>
        <p:txBody>
          <a:bodyPr/>
          <a:lstStyle/>
          <a:p>
            <a:r>
              <a:rPr lang="en-US" dirty="0"/>
              <a:t>As shown in Figure 2.10, there is the range of sinusoidal input frequencies over which the measuring system gives a constant ratio of output amplitude to input amplitude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en-US" dirty="0"/>
              <a:t>This range of frequencies is called the </a:t>
            </a:r>
            <a:r>
              <a:rPr lang="en-US" b="1" dirty="0"/>
              <a:t>bandwidth</a:t>
            </a:r>
            <a:r>
              <a:rPr lang="en-US" dirty="0"/>
              <a:t> of the device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5688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some cases, the frequency response of a second-order system is specified with a single number called the </a:t>
            </a:r>
            <a:r>
              <a:rPr lang="en-US" b="1" dirty="0"/>
              <a:t>natural frequency</a:t>
            </a:r>
            <a:r>
              <a:rPr lang="en-US" dirty="0"/>
              <a:t>. </a:t>
            </a:r>
            <a:r>
              <a:rPr lang="en-US"/>
              <a:t>In the spring scale example, if a weight is simply dropped on the platform, the device will oscillate for a period of time at the natural frequency. 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48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48050" y="1825625"/>
            <a:ext cx="7905750" cy="4351338"/>
          </a:xfrm>
        </p:spPr>
        <p:txBody>
          <a:bodyPr/>
          <a:lstStyle/>
          <a:p>
            <a:r>
              <a:rPr lang="tr-TR" dirty="0" err="1" smtClean="0"/>
              <a:t>Mercury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Bulb</a:t>
            </a:r>
            <a:r>
              <a:rPr lang="tr-TR" dirty="0" smtClean="0"/>
              <a:t>: </a:t>
            </a:r>
            <a:r>
              <a:rPr lang="tr-TR" dirty="0" err="1" smtClean="0"/>
              <a:t>sensing</a:t>
            </a:r>
            <a:r>
              <a:rPr lang="tr-TR" dirty="0" smtClean="0"/>
              <a:t> element</a:t>
            </a:r>
          </a:p>
          <a:p>
            <a:r>
              <a:rPr lang="tr-TR" dirty="0" err="1" smtClean="0"/>
              <a:t>Stem</a:t>
            </a:r>
            <a:r>
              <a:rPr lang="tr-TR" dirty="0" smtClean="0"/>
              <a:t>: </a:t>
            </a:r>
            <a:r>
              <a:rPr lang="tr-TR" dirty="0" err="1" smtClean="0"/>
              <a:t>signal</a:t>
            </a:r>
            <a:r>
              <a:rPr lang="tr-TR" dirty="0" smtClean="0"/>
              <a:t> </a:t>
            </a:r>
            <a:r>
              <a:rPr lang="tr-TR" dirty="0" err="1" smtClean="0"/>
              <a:t>modification</a:t>
            </a:r>
            <a:r>
              <a:rPr lang="tr-TR" dirty="0" smtClean="0"/>
              <a:t> </a:t>
            </a:r>
            <a:r>
              <a:rPr lang="tr-TR" dirty="0" err="1" smtClean="0"/>
              <a:t>subsystem</a:t>
            </a:r>
            <a:endParaRPr lang="tr-TR" dirty="0" smtClean="0"/>
          </a:p>
          <a:p>
            <a:r>
              <a:rPr lang="tr-TR" dirty="0" err="1" smtClean="0"/>
              <a:t>Scale</a:t>
            </a:r>
            <a:r>
              <a:rPr lang="tr-TR" dirty="0" smtClean="0"/>
              <a:t>: </a:t>
            </a:r>
            <a:r>
              <a:rPr lang="tr-TR" dirty="0" err="1" smtClean="0"/>
              <a:t>indicator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77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7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Measurement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Error</a:t>
            </a:r>
            <a:r>
              <a:rPr lang="tr-TR" dirty="0" smtClean="0"/>
              <a:t> of a </a:t>
            </a:r>
            <a:r>
              <a:rPr lang="tr-TR" dirty="0" err="1" smtClean="0"/>
              <a:t>measurement</a:t>
            </a:r>
            <a:r>
              <a:rPr lang="tr-TR" dirty="0" smtClean="0"/>
              <a:t> is </a:t>
            </a:r>
            <a:r>
              <a:rPr lang="tr-TR" dirty="0" err="1" smtClean="0"/>
              <a:t>defined</a:t>
            </a:r>
            <a:r>
              <a:rPr lang="tr-TR" dirty="0" smtClean="0"/>
              <a:t> 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difference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measured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true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measurand</a:t>
            </a:r>
            <a:endParaRPr lang="tr-TR" dirty="0" smtClean="0"/>
          </a:p>
          <a:p>
            <a:pPr lvl="1"/>
            <a:r>
              <a:rPr lang="tr-TR" dirty="0" err="1" smtClean="0"/>
              <a:t>error</a:t>
            </a:r>
            <a:r>
              <a:rPr lang="tr-TR" dirty="0" smtClean="0"/>
              <a:t> = </a:t>
            </a:r>
            <a:r>
              <a:rPr lang="tr-TR" dirty="0" err="1" smtClean="0"/>
              <a:t>measured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– </a:t>
            </a:r>
            <a:r>
              <a:rPr lang="tr-TR" dirty="0" err="1" smtClean="0"/>
              <a:t>true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endParaRPr lang="tr-TR" dirty="0" smtClean="0"/>
          </a:p>
          <a:p>
            <a:r>
              <a:rPr lang="tr-TR" dirty="0" err="1" smtClean="0"/>
              <a:t>Uncertainty</a:t>
            </a:r>
            <a:r>
              <a:rPr lang="tr-TR" dirty="0" smtClean="0"/>
              <a:t> is an </a:t>
            </a:r>
            <a:r>
              <a:rPr lang="tr-TR" dirty="0" err="1" smtClean="0"/>
              <a:t>estimate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limits</a:t>
            </a:r>
            <a:r>
              <a:rPr lang="tr-TR" dirty="0" smtClean="0"/>
              <a:t> of </a:t>
            </a:r>
            <a:r>
              <a:rPr lang="tr-TR" dirty="0" err="1" smtClean="0"/>
              <a:t>error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measurement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Errors</a:t>
            </a:r>
            <a:r>
              <a:rPr lang="tr-TR" dirty="0" smtClean="0"/>
              <a:t> in </a:t>
            </a:r>
            <a:r>
              <a:rPr lang="tr-TR" dirty="0" err="1" smtClean="0"/>
              <a:t>experiments</a:t>
            </a:r>
            <a:r>
              <a:rPr lang="tr-TR" dirty="0" smtClean="0"/>
              <a:t>:</a:t>
            </a:r>
          </a:p>
          <a:p>
            <a:pPr lvl="1"/>
            <a:r>
              <a:rPr lang="tr-TR" dirty="0" err="1" smtClean="0"/>
              <a:t>Systematic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fixed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biased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Random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 (</a:t>
            </a:r>
            <a:r>
              <a:rPr lang="tr-TR" dirty="0" err="1" smtClean="0"/>
              <a:t>precision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804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Systematic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: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consistent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repetable</a:t>
            </a:r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major</a:t>
            </a:r>
            <a:r>
              <a:rPr lang="tr-TR" dirty="0" smtClean="0"/>
              <a:t> </a:t>
            </a:r>
            <a:r>
              <a:rPr lang="tr-TR" dirty="0" err="1" smtClean="0"/>
              <a:t>source</a:t>
            </a:r>
            <a:r>
              <a:rPr lang="tr-TR" dirty="0" smtClean="0"/>
              <a:t> of </a:t>
            </a:r>
            <a:r>
              <a:rPr lang="tr-TR" dirty="0" err="1" smtClean="0"/>
              <a:t>systematic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calibration</a:t>
            </a:r>
            <a:r>
              <a:rPr lang="tr-TR" dirty="0" smtClean="0"/>
              <a:t>. </a:t>
            </a:r>
            <a:r>
              <a:rPr lang="tr-TR" dirty="0" err="1" smtClean="0"/>
              <a:t>This</a:t>
            </a:r>
            <a:r>
              <a:rPr lang="tr-TR" dirty="0" smtClean="0"/>
              <a:t> is 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  <a:r>
              <a:rPr lang="tr-TR" dirty="0" err="1" smtClean="0"/>
              <a:t>Calibration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endParaRPr lang="tr-TR" dirty="0" smtClean="0"/>
          </a:p>
          <a:p>
            <a:r>
              <a:rPr lang="tr-TR" dirty="0" smtClean="0"/>
              <a:t>Second </a:t>
            </a:r>
            <a:r>
              <a:rPr lang="tr-TR" dirty="0" err="1" smtClean="0"/>
              <a:t>source</a:t>
            </a:r>
            <a:r>
              <a:rPr lang="tr-TR" dirty="0" smtClean="0"/>
              <a:t> is </a:t>
            </a:r>
            <a:r>
              <a:rPr lang="tr-TR" dirty="0" err="1" smtClean="0"/>
              <a:t>Loading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:</a:t>
            </a:r>
          </a:p>
          <a:p>
            <a:pPr lvl="1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themormeter</a:t>
            </a:r>
            <a:r>
              <a:rPr lang="tr-TR" dirty="0" smtClean="0"/>
              <a:t> is </a:t>
            </a:r>
            <a:r>
              <a:rPr lang="tr-TR" dirty="0" err="1" smtClean="0"/>
              <a:t>intrusive</a:t>
            </a:r>
            <a:r>
              <a:rPr lang="tr-TR" dirty="0" smtClean="0"/>
              <a:t> </a:t>
            </a:r>
            <a:r>
              <a:rPr lang="tr-TR" dirty="0" err="1" smtClean="0"/>
              <a:t>measurement</a:t>
            </a:r>
            <a:r>
              <a:rPr lang="tr-TR" dirty="0" smtClean="0"/>
              <a:t> </a:t>
            </a:r>
            <a:r>
              <a:rPr lang="tr-TR" dirty="0" err="1" smtClean="0"/>
              <a:t>device</a:t>
            </a:r>
            <a:endParaRPr lang="tr-TR" dirty="0" smtClean="0"/>
          </a:p>
          <a:p>
            <a:pPr lvl="1"/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measuring</a:t>
            </a:r>
            <a:r>
              <a:rPr lang="tr-TR" dirty="0" smtClean="0"/>
              <a:t> </a:t>
            </a:r>
            <a:r>
              <a:rPr lang="tr-TR" dirty="0" err="1" smtClean="0"/>
              <a:t>devices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negligible</a:t>
            </a:r>
            <a:r>
              <a:rPr lang="tr-TR" dirty="0" smtClean="0"/>
              <a:t> </a:t>
            </a:r>
            <a:r>
              <a:rPr lang="tr-TR" dirty="0" err="1" smtClean="0"/>
              <a:t>loading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  <a:r>
              <a:rPr lang="tr-TR" dirty="0" err="1" smtClean="0"/>
              <a:t>nonintrusive</a:t>
            </a:r>
            <a:r>
              <a:rPr lang="tr-TR" dirty="0" smtClean="0"/>
              <a:t> </a:t>
            </a:r>
          </a:p>
          <a:p>
            <a:r>
              <a:rPr lang="tr-TR" dirty="0" smtClean="0"/>
              <a:t>Third </a:t>
            </a:r>
            <a:r>
              <a:rPr lang="tr-TR" dirty="0" err="1" smtClean="0"/>
              <a:t>source</a:t>
            </a:r>
            <a:r>
              <a:rPr lang="tr-TR" dirty="0" smtClean="0"/>
              <a:t> is </a:t>
            </a:r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measuring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affected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variables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measurand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is 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  <a:r>
              <a:rPr lang="tr-TR" dirty="0" err="1" smtClean="0"/>
              <a:t>spatial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240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Random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: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those</a:t>
            </a:r>
            <a:r>
              <a:rPr lang="tr-TR" dirty="0" smtClean="0"/>
              <a:t> </a:t>
            </a:r>
            <a:r>
              <a:rPr lang="tr-TR" dirty="0" err="1" smtClean="0"/>
              <a:t>caused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a </a:t>
            </a:r>
            <a:r>
              <a:rPr lang="tr-TR" dirty="0" err="1" smtClean="0"/>
              <a:t>lack</a:t>
            </a:r>
            <a:r>
              <a:rPr lang="tr-TR" dirty="0" smtClean="0"/>
              <a:t> of </a:t>
            </a:r>
            <a:r>
              <a:rPr lang="tr-TR" dirty="0" err="1" smtClean="0"/>
              <a:t>repeatability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output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measuring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 algn="ctr"/>
            <a:r>
              <a:rPr lang="tr-TR" dirty="0" err="1"/>
              <a:t>r</a:t>
            </a:r>
            <a:r>
              <a:rPr lang="tr-TR" dirty="0" err="1" smtClean="0"/>
              <a:t>andom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r>
              <a:rPr lang="tr-TR" dirty="0" smtClean="0"/>
              <a:t> = </a:t>
            </a:r>
            <a:r>
              <a:rPr lang="tr-TR" dirty="0" err="1" smtClean="0"/>
              <a:t>reading</a:t>
            </a:r>
            <a:r>
              <a:rPr lang="tr-TR" dirty="0" smtClean="0"/>
              <a:t> – </a:t>
            </a:r>
            <a:r>
              <a:rPr lang="tr-TR" dirty="0" err="1" smtClean="0"/>
              <a:t>average</a:t>
            </a:r>
            <a:r>
              <a:rPr lang="tr-TR" dirty="0" smtClean="0"/>
              <a:t> of </a:t>
            </a:r>
            <a:r>
              <a:rPr lang="tr-TR" dirty="0" err="1" smtClean="0"/>
              <a:t>readings</a:t>
            </a:r>
            <a:endParaRPr lang="tr-TR" dirty="0" smtClean="0"/>
          </a:p>
          <a:p>
            <a:endParaRPr lang="tr-TR" dirty="0" smtClean="0"/>
          </a:p>
          <a:p>
            <a:pPr algn="ctr"/>
            <a:r>
              <a:rPr lang="tr-TR" dirty="0" err="1"/>
              <a:t>s</a:t>
            </a:r>
            <a:r>
              <a:rPr lang="tr-TR" dirty="0" err="1" smtClean="0"/>
              <a:t>ystematic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r>
              <a:rPr lang="tr-TR" dirty="0" smtClean="0"/>
              <a:t> = </a:t>
            </a:r>
            <a:r>
              <a:rPr lang="tr-TR" dirty="0" err="1" smtClean="0"/>
              <a:t>average</a:t>
            </a:r>
            <a:r>
              <a:rPr lang="tr-TR" dirty="0" smtClean="0"/>
              <a:t> of </a:t>
            </a:r>
            <a:r>
              <a:rPr lang="tr-TR" dirty="0" err="1" smtClean="0"/>
              <a:t>readings</a:t>
            </a:r>
            <a:r>
              <a:rPr lang="tr-TR" dirty="0" smtClean="0"/>
              <a:t> – </a:t>
            </a:r>
            <a:r>
              <a:rPr lang="tr-TR" dirty="0" err="1" smtClean="0"/>
              <a:t>true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399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Random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 can </a:t>
            </a:r>
            <a:r>
              <a:rPr lang="tr-TR" dirty="0" err="1" smtClean="0"/>
              <a:t>originate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measuring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itself</a:t>
            </a:r>
            <a:r>
              <a:rPr lang="tr-TR" dirty="0" smtClean="0"/>
              <a:t>,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experimental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,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environment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Random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usually</a:t>
            </a:r>
            <a:r>
              <a:rPr lang="tr-TR" dirty="0" smtClean="0"/>
              <a:t> </a:t>
            </a:r>
            <a:r>
              <a:rPr lang="tr-TR" dirty="0" err="1" smtClean="0"/>
              <a:t>caused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uncontrolled</a:t>
            </a:r>
            <a:r>
              <a:rPr lang="tr-TR" dirty="0" smtClean="0"/>
              <a:t> </a:t>
            </a:r>
            <a:r>
              <a:rPr lang="tr-TR" dirty="0" err="1" smtClean="0"/>
              <a:t>variables</a:t>
            </a:r>
            <a:r>
              <a:rPr lang="tr-TR" dirty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measurement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. </a:t>
            </a:r>
            <a:r>
              <a:rPr lang="tr-TR" dirty="0" err="1" smtClean="0"/>
              <a:t>They</a:t>
            </a:r>
            <a:r>
              <a:rPr lang="tr-TR" dirty="0" smtClean="0"/>
              <a:t> can </a:t>
            </a:r>
            <a:r>
              <a:rPr lang="tr-TR" dirty="0" err="1" smtClean="0"/>
              <a:t>often</a:t>
            </a:r>
            <a:r>
              <a:rPr lang="tr-TR" dirty="0" smtClean="0"/>
              <a:t> be </a:t>
            </a:r>
            <a:r>
              <a:rPr lang="tr-TR" dirty="0" err="1" smtClean="0"/>
              <a:t>minimized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eliminating</a:t>
            </a:r>
            <a:r>
              <a:rPr lang="tr-TR" dirty="0" smtClean="0"/>
              <a:t> </a:t>
            </a:r>
            <a:r>
              <a:rPr lang="tr-TR" dirty="0" err="1" smtClean="0"/>
              <a:t>uncontrolled</a:t>
            </a:r>
            <a:r>
              <a:rPr lang="tr-TR" dirty="0" smtClean="0"/>
              <a:t> </a:t>
            </a:r>
            <a:r>
              <a:rPr lang="tr-TR" dirty="0" err="1" smtClean="0"/>
              <a:t>variables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properly</a:t>
            </a:r>
            <a:r>
              <a:rPr lang="tr-TR" dirty="0" smtClean="0"/>
              <a:t> </a:t>
            </a:r>
            <a:r>
              <a:rPr lang="tr-TR" dirty="0" err="1" smtClean="0"/>
              <a:t>shielding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grounding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measuring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Remaining</a:t>
            </a:r>
            <a:r>
              <a:rPr lang="tr-TR" dirty="0" smtClean="0"/>
              <a:t> </a:t>
            </a:r>
            <a:r>
              <a:rPr lang="tr-TR" dirty="0" err="1" smtClean="0"/>
              <a:t>random</a:t>
            </a:r>
            <a:r>
              <a:rPr lang="tr-TR" dirty="0" smtClean="0"/>
              <a:t> </a:t>
            </a:r>
            <a:r>
              <a:rPr lang="tr-TR" dirty="0" err="1" smtClean="0"/>
              <a:t>errors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amenable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statistical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710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range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measuring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designed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operate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a </a:t>
            </a:r>
            <a:r>
              <a:rPr lang="tr-TR" dirty="0" err="1" smtClean="0"/>
              <a:t>specified</a:t>
            </a:r>
            <a:r>
              <a:rPr lang="tr-TR" dirty="0" smtClean="0"/>
              <a:t> </a:t>
            </a:r>
            <a:r>
              <a:rPr lang="tr-TR" dirty="0" err="1" smtClean="0"/>
              <a:t>range</a:t>
            </a:r>
            <a:r>
              <a:rPr lang="tr-TR" dirty="0" smtClean="0"/>
              <a:t> of </a:t>
            </a:r>
            <a:r>
              <a:rPr lang="tr-TR" dirty="0" err="1" smtClean="0"/>
              <a:t>measurements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range</a:t>
            </a:r>
            <a:r>
              <a:rPr lang="tr-TR" dirty="0" smtClean="0"/>
              <a:t> of a </a:t>
            </a:r>
            <a:r>
              <a:rPr lang="tr-TR" dirty="0" err="1" smtClean="0"/>
              <a:t>measuring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describes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values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measurand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measuring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respond</a:t>
            </a:r>
            <a:r>
              <a:rPr lang="tr-TR" dirty="0"/>
              <a:t> </a:t>
            </a:r>
            <a:r>
              <a:rPr lang="tr-TR" dirty="0" err="1" smtClean="0"/>
              <a:t>properly</a:t>
            </a:r>
            <a:r>
              <a:rPr lang="tr-TR" dirty="0" smtClean="0"/>
              <a:t>.  </a:t>
            </a:r>
            <a:r>
              <a:rPr lang="tr-TR" dirty="0" err="1" smtClean="0"/>
              <a:t>Values</a:t>
            </a:r>
            <a:r>
              <a:rPr lang="tr-TR" dirty="0" smtClean="0"/>
              <a:t> </a:t>
            </a:r>
            <a:r>
              <a:rPr lang="tr-TR" dirty="0" err="1" smtClean="0"/>
              <a:t>outside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range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not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produce</a:t>
            </a:r>
            <a:r>
              <a:rPr lang="tr-TR" dirty="0" smtClean="0"/>
              <a:t> </a:t>
            </a:r>
            <a:r>
              <a:rPr lang="tr-TR" dirty="0" err="1" smtClean="0"/>
              <a:t>useful</a:t>
            </a:r>
            <a:r>
              <a:rPr lang="tr-TR" dirty="0" smtClean="0"/>
              <a:t> </a:t>
            </a:r>
            <a:r>
              <a:rPr lang="tr-TR" dirty="0" err="1" smtClean="0"/>
              <a:t>output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8962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1818</Words>
  <Application>Microsoft Office PowerPoint</Application>
  <PresentationFormat>Geniş ekran</PresentationFormat>
  <Paragraphs>113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Teması</vt:lpstr>
      <vt:lpstr>Engineering Experimentation</vt:lpstr>
      <vt:lpstr>PowerPoint Sunusu</vt:lpstr>
      <vt:lpstr>Generalized Measurement System</vt:lpstr>
      <vt:lpstr>PowerPoint Sunusu</vt:lpstr>
      <vt:lpstr>Measurement Errors</vt:lpstr>
      <vt:lpstr>PowerPoint Sunusu</vt:lpstr>
      <vt:lpstr>PowerPoint Sunusu</vt:lpstr>
      <vt:lpstr>PowerPoint Sunusu</vt:lpstr>
      <vt:lpstr>range</vt:lpstr>
      <vt:lpstr>accuracy</vt:lpstr>
      <vt:lpstr>precision</vt:lpstr>
      <vt:lpstr>hysteresis</vt:lpstr>
      <vt:lpstr>Hysteresis errors</vt:lpstr>
      <vt:lpstr>resolution</vt:lpstr>
      <vt:lpstr>readability</vt:lpstr>
      <vt:lpstr>repeatability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Experimentation</dc:title>
  <dc:creator>my</dc:creator>
  <cp:lastModifiedBy>my</cp:lastModifiedBy>
  <cp:revision>16</cp:revision>
  <dcterms:created xsi:type="dcterms:W3CDTF">2020-02-29T08:54:40Z</dcterms:created>
  <dcterms:modified xsi:type="dcterms:W3CDTF">2020-03-07T09:06:07Z</dcterms:modified>
</cp:coreProperties>
</file>