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</p:sldMasterIdLst>
  <p:notesMasterIdLst>
    <p:notesMasterId r:id="rId42"/>
  </p:notesMasterIdLst>
  <p:sldIdLst>
    <p:sldId id="264" r:id="rId10"/>
    <p:sldId id="269" r:id="rId11"/>
    <p:sldId id="265" r:id="rId12"/>
    <p:sldId id="263" r:id="rId13"/>
    <p:sldId id="270" r:id="rId14"/>
    <p:sldId id="271" r:id="rId15"/>
    <p:sldId id="267" r:id="rId16"/>
    <p:sldId id="279" r:id="rId17"/>
    <p:sldId id="268" r:id="rId18"/>
    <p:sldId id="260" r:id="rId19"/>
    <p:sldId id="261" r:id="rId20"/>
    <p:sldId id="272" r:id="rId21"/>
    <p:sldId id="273" r:id="rId22"/>
    <p:sldId id="274" r:id="rId23"/>
    <p:sldId id="277" r:id="rId24"/>
    <p:sldId id="285" r:id="rId25"/>
    <p:sldId id="286" r:id="rId26"/>
    <p:sldId id="280" r:id="rId27"/>
    <p:sldId id="281" r:id="rId28"/>
    <p:sldId id="282" r:id="rId29"/>
    <p:sldId id="283" r:id="rId30"/>
    <p:sldId id="287" r:id="rId31"/>
    <p:sldId id="288" r:id="rId32"/>
    <p:sldId id="284" r:id="rId33"/>
    <p:sldId id="293" r:id="rId34"/>
    <p:sldId id="289" r:id="rId35"/>
    <p:sldId id="290" r:id="rId36"/>
    <p:sldId id="294" r:id="rId37"/>
    <p:sldId id="292" r:id="rId38"/>
    <p:sldId id="291" r:id="rId39"/>
    <p:sldId id="295" r:id="rId40"/>
    <p:sldId id="296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8B781-EA5B-4558-8EFB-CE4662665F47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2993-33AC-409A-B312-BBA01F4B6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82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E29B2-AAE9-404F-9E3E-46F794B5F3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4A5DB-1251-4B4C-86AE-CDF0410FA93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E3293-63FC-41CA-A795-26D904DE91D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0942C-6CCC-458E-89D1-A7CF3440527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7C394-F422-4394-A151-C728E4AF3FD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A2361-665E-44C5-A668-4DA8052582E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4222B-4DCB-471F-A6B0-1F873F364DC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CD18-2D98-4CBA-B691-925570C60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806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1D5C-DCA3-4DB1-9C4D-B861539C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202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75D6-9A78-469E-A093-845255ED4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07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B27D-BC3F-46C7-B708-1C935B50E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714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3957-CFDA-4596-919C-B8C20A808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8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A3C-9CF1-4F5B-B78E-C811405FC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166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D91-198F-4D59-86C9-A41F3BEE2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27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DEBA-1AB7-42C4-869C-432327A73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0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A0AA-9A08-48D3-B5A9-0C2E3A4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6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C24-0630-47D8-AED0-A8D1FAE0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3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A811-9CE6-4465-8459-115AA2AE8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7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C018-9ACD-482D-98C0-F8A858DAB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1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CD18-2D98-4CBA-B691-925570C60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8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1D5C-DCA3-4DB1-9C4D-B861539C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5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75D6-9A78-469E-A093-845255ED4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1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B27D-BC3F-46C7-B708-1C935B50E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4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3957-CFDA-4596-919C-B8C20A808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41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A3C-9CF1-4F5B-B78E-C811405FC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11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D91-198F-4D59-86C9-A41F3BEE2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09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DEBA-1AB7-42C4-869C-432327A73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39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A0AA-9A08-48D3-B5A9-0C2E3A4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0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C24-0630-47D8-AED0-A8D1FAE0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96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A811-9CE6-4465-8459-115AA2AE8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90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C018-9ACD-482D-98C0-F8A858DAB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69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CD18-2D98-4CBA-B691-925570C60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27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1D5C-DCA3-4DB1-9C4D-B861539C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75D6-9A78-469E-A093-845255ED4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98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B27D-BC3F-46C7-B708-1C935B50E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9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3957-CFDA-4596-919C-B8C20A808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4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A3C-9CF1-4F5B-B78E-C811405FC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10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D91-198F-4D59-86C9-A41F3BEE2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32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DEBA-1AB7-42C4-869C-432327A73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80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A0AA-9A08-48D3-B5A9-0C2E3A4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1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C24-0630-47D8-AED0-A8D1FAE0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42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A811-9CE6-4465-8459-115AA2AE8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29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C018-9ACD-482D-98C0-F8A858DAB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CD18-2D98-4CBA-B691-925570C60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62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1D5C-DCA3-4DB1-9C4D-B861539C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2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75D6-9A78-469E-A093-845255ED4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54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B27D-BC3F-46C7-B708-1C935B50E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17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3957-CFDA-4596-919C-B8C20A808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78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A3C-9CF1-4F5B-B78E-C811405FC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29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D91-198F-4D59-86C9-A41F3BEE2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4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DEBA-1AB7-42C4-869C-432327A73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97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A0AA-9A08-48D3-B5A9-0C2E3A4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16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C24-0630-47D8-AED0-A8D1FAE0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5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A811-9CE6-4465-8459-115AA2AE8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4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C018-9ACD-482D-98C0-F8A858DAB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17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CD18-2D98-4CBA-B691-925570C60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91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1D5C-DCA3-4DB1-9C4D-B861539C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60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75D6-9A78-469E-A093-845255ED4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65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B27D-BC3F-46C7-B708-1C935B50E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35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3957-CFDA-4596-919C-B8C20A808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48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A3C-9CF1-4F5B-B78E-C811405FC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56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D91-198F-4D59-86C9-A41F3BEE2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859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DEBA-1AB7-42C4-869C-432327A73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A0AA-9A08-48D3-B5A9-0C2E3A4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60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C24-0630-47D8-AED0-A8D1FAE0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87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A811-9CE6-4465-8459-115AA2AE8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95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C018-9ACD-482D-98C0-F8A858DAB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04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CD18-2D98-4CBA-B691-925570C60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787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1D5C-DCA3-4DB1-9C4D-B861539C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67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75D6-9A78-469E-A093-845255ED4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82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B27D-BC3F-46C7-B708-1C935B50E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5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3957-CFDA-4596-919C-B8C20A808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90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A3C-9CF1-4F5B-B78E-C811405FC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5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D91-198F-4D59-86C9-A41F3BEE2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34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DEBA-1AB7-42C4-869C-432327A73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10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A0AA-9A08-48D3-B5A9-0C2E3A4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2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C24-0630-47D8-AED0-A8D1FAE0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26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A811-9CE6-4465-8459-115AA2AE8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20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C018-9ACD-482D-98C0-F8A858DAB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38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CD18-2D98-4CBA-B691-925570C60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2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1D5C-DCA3-4DB1-9C4D-B861539C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37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75D6-9A78-469E-A093-845255ED4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063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B27D-BC3F-46C7-B708-1C935B50E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3957-CFDA-4596-919C-B8C20A808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314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A3C-9CF1-4F5B-B78E-C811405FC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504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D91-198F-4D59-86C9-A41F3BEE2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32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DEBA-1AB7-42C4-869C-432327A73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96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A0AA-9A08-48D3-B5A9-0C2E3A4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18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C24-0630-47D8-AED0-A8D1FAE0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9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A811-9CE6-4465-8459-115AA2AE8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881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C018-9ACD-482D-98C0-F8A858DAB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006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CD18-2D98-4CBA-B691-925570C60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268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1D5C-DCA3-4DB1-9C4D-B861539C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75D6-9A78-469E-A093-845255ED4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17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B27D-BC3F-46C7-B708-1C935B50E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056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3957-CFDA-4596-919C-B8C20A808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214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A3C-9CF1-4F5B-B78E-C811405FC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03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D91-198F-4D59-86C9-A41F3BEE2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62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DEBA-1AB7-42C4-869C-432327A73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928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A0AA-9A08-48D3-B5A9-0C2E3A4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620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C24-0630-47D8-AED0-A8D1FAE0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03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A811-9CE6-4465-8459-115AA2AE8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027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C018-9ACD-482D-98C0-F8A858DAB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8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43C"/>
            </a:gs>
            <a:gs pos="100000">
              <a:srgbClr val="110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0209F-77FB-4D36-88EA-3945813180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43C"/>
            </a:gs>
            <a:gs pos="100000">
              <a:srgbClr val="110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0209F-77FB-4D36-88EA-3945813180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4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43C"/>
            </a:gs>
            <a:gs pos="100000">
              <a:srgbClr val="110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0209F-77FB-4D36-88EA-3945813180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5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43C"/>
            </a:gs>
            <a:gs pos="100000">
              <a:srgbClr val="110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0209F-77FB-4D36-88EA-3945813180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43C"/>
            </a:gs>
            <a:gs pos="100000">
              <a:srgbClr val="110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0209F-77FB-4D36-88EA-3945813180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8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43C"/>
            </a:gs>
            <a:gs pos="100000">
              <a:srgbClr val="110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0209F-77FB-4D36-88EA-3945813180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43C"/>
            </a:gs>
            <a:gs pos="100000">
              <a:srgbClr val="110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0209F-77FB-4D36-88EA-3945813180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43C"/>
            </a:gs>
            <a:gs pos="100000">
              <a:srgbClr val="1108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0209F-77FB-4D36-88EA-3945813180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6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BESLENMESİNİN TEMELLERİ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280920" cy="2423120"/>
          </a:xfrm>
        </p:spPr>
        <p:txBody>
          <a:bodyPr/>
          <a:lstStyle/>
          <a:p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Doç.Dr. Kürşat GÜNDOĞAN</a:t>
            </a:r>
          </a:p>
          <a:p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Erciyes Üniversitesi Tıp Fakültesi İç Hastalıkları ABD. Yoğun Bakım BD.</a:t>
            </a:r>
          </a:p>
          <a:p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Kayseri-2015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804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EDF420"/>
                </a:solidFill>
                <a:ea typeface="ＭＳ Ｐゴシック" pitchFamily="34" charset="-128"/>
              </a:rPr>
              <a:t> H</a:t>
            </a:r>
            <a:r>
              <a:rPr lang="tr-TR" b="1" dirty="0" err="1" smtClean="0">
                <a:solidFill>
                  <a:srgbClr val="EDF420"/>
                </a:solidFill>
                <a:ea typeface="ＭＳ Ｐゴシック" pitchFamily="34" charset="-128"/>
              </a:rPr>
              <a:t>astane</a:t>
            </a:r>
            <a:r>
              <a:rPr lang="tr-TR" b="1" dirty="0" smtClean="0">
                <a:solidFill>
                  <a:srgbClr val="EDF420"/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EDF420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EDF420"/>
                </a:solidFill>
                <a:ea typeface="ＭＳ Ｐゴシック" pitchFamily="34" charset="-128"/>
              </a:rPr>
              <a:t>Maln</a:t>
            </a:r>
            <a:r>
              <a:rPr lang="tr-TR" b="1" dirty="0" smtClean="0">
                <a:solidFill>
                  <a:srgbClr val="EDF420"/>
                </a:solidFill>
                <a:ea typeface="ＭＳ Ｐゴシック" pitchFamily="34" charset="-128"/>
              </a:rPr>
              <a:t>ü</a:t>
            </a:r>
            <a:r>
              <a:rPr lang="en-US" b="1" dirty="0" smtClean="0">
                <a:solidFill>
                  <a:srgbClr val="EDF420"/>
                </a:solidFill>
                <a:ea typeface="ＭＳ Ｐゴシック" pitchFamily="34" charset="-128"/>
              </a:rPr>
              <a:t>tri</a:t>
            </a:r>
            <a:r>
              <a:rPr lang="tr-TR" b="1" dirty="0" err="1" smtClean="0">
                <a:solidFill>
                  <a:srgbClr val="EDF420"/>
                </a:solidFill>
                <a:ea typeface="ＭＳ Ｐゴシック" pitchFamily="34" charset="-128"/>
              </a:rPr>
              <a:t>syonunun</a:t>
            </a:r>
            <a:r>
              <a:rPr lang="tr-TR" b="1" dirty="0" smtClean="0">
                <a:solidFill>
                  <a:srgbClr val="EDF420"/>
                </a:solidFill>
                <a:ea typeface="ＭＳ Ｐゴシック" pitchFamily="34" charset="-128"/>
              </a:rPr>
              <a:t> Patofizyolojisi-1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1" name="Text Box 10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601788"/>
            <a:ext cx="46482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Artmış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k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ataboli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k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hormon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lar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ve 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sitokinler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b="1">
                <a:solidFill>
                  <a:srgbClr val="CCFFCC"/>
                </a:solidFill>
                <a:ea typeface="ＭＳ Ｐゴシック" pitchFamily="34" charset="-128"/>
              </a:rPr>
              <a:t>(e.g. glucagon, catechols, cortisol, TNF-alpha, interleukins)</a:t>
            </a:r>
            <a:endParaRPr lang="en-US" sz="2000" b="1">
              <a:solidFill>
                <a:srgbClr val="CCFFCC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A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naboli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k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hormon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lara direnç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b="1">
                <a:solidFill>
                  <a:srgbClr val="CCFFCC"/>
                </a:solidFill>
                <a:ea typeface="ＭＳ Ｐゴシック" pitchFamily="34" charset="-128"/>
              </a:rPr>
              <a:t>(e.g. insulin, IGF-I)</a:t>
            </a:r>
            <a:endParaRPr lang="en-US" sz="2000" b="1">
              <a:solidFill>
                <a:srgbClr val="CCFFCC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A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naboli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k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hormon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ların kan seviyesinde azalma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b="1">
                <a:solidFill>
                  <a:srgbClr val="CCFFCC"/>
                </a:solidFill>
                <a:ea typeface="ＭＳ Ｐゴシック" pitchFamily="34" charset="-128"/>
              </a:rPr>
              <a:t>(e.g. testosterone, DHEA)</a:t>
            </a:r>
            <a:endParaRPr lang="en-US" sz="2000" b="1">
              <a:solidFill>
                <a:srgbClr val="CCFFCC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000" b="1">
              <a:solidFill>
                <a:srgbClr val="CCFFCC"/>
              </a:solidFill>
              <a:ea typeface="ＭＳ Ｐゴシック" pitchFamily="34" charset="-128"/>
            </a:endParaRPr>
          </a:p>
        </p:txBody>
      </p:sp>
      <p:pic>
        <p:nvPicPr>
          <p:cNvPr id="7172" name="Picture 1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43434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450" y="5073650"/>
            <a:ext cx="525938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tr-TR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Yaşamsal </a:t>
            </a:r>
            <a:r>
              <a:rPr lang="tr-TR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substratların</a:t>
            </a:r>
            <a:endParaRPr lang="en-US" sz="2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taşınmasında azalma</a:t>
            </a:r>
            <a: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(e.g. decreased glucose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and amino acid uptake)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EDF420"/>
                </a:solidFill>
                <a:ea typeface="ＭＳ Ｐゴシック" pitchFamily="34" charset="-128"/>
              </a:rPr>
              <a:t>H</a:t>
            </a:r>
            <a:r>
              <a:rPr lang="tr-TR" b="1" dirty="0" err="1" smtClean="0">
                <a:solidFill>
                  <a:srgbClr val="EDF420"/>
                </a:solidFill>
                <a:ea typeface="ＭＳ Ｐゴシック" pitchFamily="34" charset="-128"/>
              </a:rPr>
              <a:t>astane</a:t>
            </a:r>
            <a:r>
              <a:rPr lang="tr-TR" b="1" dirty="0" smtClean="0">
                <a:solidFill>
                  <a:srgbClr val="EDF420"/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EDF420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EDF420"/>
                </a:solidFill>
                <a:ea typeface="ＭＳ Ｐゴシック" pitchFamily="34" charset="-128"/>
              </a:rPr>
              <a:t>Maln</a:t>
            </a:r>
            <a:r>
              <a:rPr lang="tr-TR" b="1" dirty="0" smtClean="0">
                <a:solidFill>
                  <a:srgbClr val="EDF420"/>
                </a:solidFill>
                <a:ea typeface="ＭＳ Ｐゴシック" pitchFamily="34" charset="-128"/>
              </a:rPr>
              <a:t>ü</a:t>
            </a:r>
            <a:r>
              <a:rPr lang="en-US" b="1" dirty="0" smtClean="0">
                <a:solidFill>
                  <a:srgbClr val="EDF420"/>
                </a:solidFill>
                <a:ea typeface="ＭＳ Ｐゴシック" pitchFamily="34" charset="-128"/>
              </a:rPr>
              <a:t>tri</a:t>
            </a:r>
            <a:r>
              <a:rPr lang="tr-TR" b="1" dirty="0" err="1" smtClean="0">
                <a:solidFill>
                  <a:srgbClr val="EDF420"/>
                </a:solidFill>
                <a:ea typeface="ＭＳ Ｐゴシック" pitchFamily="34" charset="-128"/>
              </a:rPr>
              <a:t>syonunun</a:t>
            </a:r>
            <a:r>
              <a:rPr lang="tr-TR" b="1" dirty="0" smtClean="0">
                <a:solidFill>
                  <a:srgbClr val="EDF420"/>
                </a:solidFill>
                <a:ea typeface="ＭＳ Ｐゴシック" pitchFamily="34" charset="-128"/>
              </a:rPr>
              <a:t> Patofizyolojisi-2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195" name="Text Box 10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1670050"/>
            <a:ext cx="46482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Azalmış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gıda alımı hastaneye yatmadan önce ve yatış esnasında </a:t>
            </a:r>
            <a:r>
              <a:rPr lang="en-US" b="1">
                <a:solidFill>
                  <a:srgbClr val="CCFFCC"/>
                </a:solidFill>
                <a:ea typeface="ＭＳ Ｐゴシック" pitchFamily="34" charset="-128"/>
              </a:rPr>
              <a:t>(e.g. GI sx, anorexia, emotional stress, NPO status)</a:t>
            </a:r>
            <a:endParaRPr lang="en-US" sz="2000" b="1">
              <a:solidFill>
                <a:srgbClr val="CCFFCC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Anormal nutrient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kayıpları 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b="1">
                <a:solidFill>
                  <a:srgbClr val="CCFFCC"/>
                </a:solidFill>
                <a:ea typeface="ＭＳ Ｐゴシック" pitchFamily="34" charset="-128"/>
              </a:rPr>
              <a:t>(e.g. wounds, drainage tubes, renal replacement therapy, diarrhea, emesis, polyuria)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Azalmış 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fiziksel 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a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ktivite 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b="1">
                <a:solidFill>
                  <a:srgbClr val="CCFFCC"/>
                </a:solidFill>
                <a:ea typeface="ＭＳ Ｐゴシック" pitchFamily="34" charset="-128"/>
              </a:rPr>
              <a:t>(e.g. bed rest, chemical paralysis)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000" b="1">
              <a:solidFill>
                <a:srgbClr val="CCFFCC"/>
              </a:solidFill>
              <a:ea typeface="ＭＳ Ｐゴシック" pitchFamily="34" charset="-128"/>
            </a:endParaRPr>
          </a:p>
        </p:txBody>
      </p:sp>
      <p:sp>
        <p:nvSpPr>
          <p:cNvPr id="8196" name="Text Box 102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3434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EDF420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İlaç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-nutrient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 etkileşimleri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b="1">
                <a:solidFill>
                  <a:srgbClr val="CCFFCC"/>
                </a:solidFill>
                <a:ea typeface="ＭＳ Ｐゴシック" pitchFamily="34" charset="-128"/>
              </a:rPr>
              <a:t>(e.g. diuretics, pressor effects, corticosteroids)</a:t>
            </a:r>
            <a:endParaRPr lang="en-US" sz="2000" b="1">
              <a:solidFill>
                <a:srgbClr val="CCFFCC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>
                <a:solidFill>
                  <a:srgbClr val="EDF420"/>
                </a:solidFill>
                <a:ea typeface="ＭＳ Ｐゴシック" pitchFamily="34" charset="-128"/>
              </a:rPr>
              <a:t>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Artmış 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nutrient </a:t>
            </a:r>
            <a:r>
              <a:rPr lang="tr-TR" sz="2400" b="1">
                <a:solidFill>
                  <a:srgbClr val="FFFFFF"/>
                </a:solidFill>
                <a:ea typeface="ＭＳ Ｐゴシック" pitchFamily="34" charset="-128"/>
              </a:rPr>
              <a:t>ihtiyaçları</a:t>
            </a:r>
            <a:r>
              <a:rPr lang="en-US" sz="24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b="1">
                <a:solidFill>
                  <a:srgbClr val="CCFFCC"/>
                </a:solidFill>
                <a:ea typeface="ＭＳ Ｐゴシック" pitchFamily="34" charset="-128"/>
              </a:rPr>
              <a:t>(e.g infection, trauma, oxidative stress</a:t>
            </a:r>
            <a:r>
              <a:rPr lang="en-US" sz="2000" b="1">
                <a:solidFill>
                  <a:srgbClr val="CCFF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8197" name="Picture 1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38100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7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34506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F5FD25"/>
                </a:solidFill>
              </a:rPr>
              <a:t>    Hastaneye </a:t>
            </a:r>
            <a:r>
              <a:rPr lang="tr-TR" dirty="0">
                <a:solidFill>
                  <a:srgbClr val="F5FD25"/>
                </a:solidFill>
              </a:rPr>
              <a:t>başvuran hastaların</a:t>
            </a:r>
          </a:p>
          <a:p>
            <a:r>
              <a:rPr lang="tr-TR" dirty="0">
                <a:solidFill>
                  <a:srgbClr val="F5FD25"/>
                </a:solidFill>
              </a:rPr>
              <a:t> </a:t>
            </a:r>
            <a:r>
              <a:rPr lang="tr-TR" dirty="0" smtClean="0">
                <a:solidFill>
                  <a:srgbClr val="F5FD25"/>
                </a:solidFill>
              </a:rPr>
              <a:t>%</a:t>
            </a:r>
            <a:r>
              <a:rPr lang="tr-TR" dirty="0">
                <a:solidFill>
                  <a:srgbClr val="F5FD25"/>
                </a:solidFill>
              </a:rPr>
              <a:t>30-60‘ında malnütrisyon vardır ve bunun %10-25'i ağırdır.</a:t>
            </a:r>
          </a:p>
          <a:p>
            <a:r>
              <a:rPr lang="tr-TR" dirty="0">
                <a:solidFill>
                  <a:srgbClr val="F5FD25"/>
                </a:solidFill>
              </a:rPr>
              <a:t>Yaşlılarda %50 </a:t>
            </a:r>
          </a:p>
          <a:p>
            <a:r>
              <a:rPr lang="tr-TR" dirty="0">
                <a:solidFill>
                  <a:srgbClr val="F5FD25"/>
                </a:solidFill>
              </a:rPr>
              <a:t>Solunum sistemi hastalığı olanlarda </a:t>
            </a:r>
            <a:r>
              <a:rPr lang="tr-TR" dirty="0" smtClean="0">
                <a:solidFill>
                  <a:srgbClr val="F5FD25"/>
                </a:solidFill>
              </a:rPr>
              <a:t> %</a:t>
            </a:r>
            <a:r>
              <a:rPr lang="tr-TR" dirty="0">
                <a:solidFill>
                  <a:srgbClr val="F5FD25"/>
                </a:solidFill>
              </a:rPr>
              <a:t>45 </a:t>
            </a:r>
          </a:p>
          <a:p>
            <a:r>
              <a:rPr lang="tr-TR" dirty="0" err="1">
                <a:solidFill>
                  <a:srgbClr val="F5FD25"/>
                </a:solidFill>
              </a:rPr>
              <a:t>İ</a:t>
            </a:r>
            <a:r>
              <a:rPr lang="tr-TR" dirty="0" err="1" smtClean="0">
                <a:solidFill>
                  <a:srgbClr val="F5FD25"/>
                </a:solidFill>
              </a:rPr>
              <a:t>nflamatuar</a:t>
            </a:r>
            <a:r>
              <a:rPr lang="tr-TR" dirty="0" smtClean="0">
                <a:solidFill>
                  <a:srgbClr val="F5FD25"/>
                </a:solidFill>
              </a:rPr>
              <a:t> </a:t>
            </a:r>
            <a:r>
              <a:rPr lang="tr-TR" dirty="0">
                <a:solidFill>
                  <a:srgbClr val="F5FD25"/>
                </a:solidFill>
              </a:rPr>
              <a:t>barsak hastalığı olanlarda </a:t>
            </a:r>
            <a:r>
              <a:rPr lang="tr-TR" dirty="0" smtClean="0">
                <a:solidFill>
                  <a:srgbClr val="F5FD25"/>
                </a:solidFill>
              </a:rPr>
              <a:t> %</a:t>
            </a:r>
            <a:r>
              <a:rPr lang="tr-TR" dirty="0">
                <a:solidFill>
                  <a:srgbClr val="F5FD25"/>
                </a:solidFill>
              </a:rPr>
              <a:t>80 </a:t>
            </a:r>
          </a:p>
          <a:p>
            <a:r>
              <a:rPr lang="tr-TR" dirty="0" err="1">
                <a:solidFill>
                  <a:srgbClr val="F5FD25"/>
                </a:solidFill>
              </a:rPr>
              <a:t>M</a:t>
            </a:r>
            <a:r>
              <a:rPr lang="tr-TR" dirty="0" err="1" smtClean="0">
                <a:solidFill>
                  <a:srgbClr val="F5FD25"/>
                </a:solidFill>
              </a:rPr>
              <a:t>align</a:t>
            </a:r>
            <a:r>
              <a:rPr lang="tr-TR" dirty="0" smtClean="0">
                <a:solidFill>
                  <a:srgbClr val="F5FD25"/>
                </a:solidFill>
              </a:rPr>
              <a:t> </a:t>
            </a:r>
            <a:r>
              <a:rPr lang="tr-TR" dirty="0">
                <a:solidFill>
                  <a:srgbClr val="F5FD25"/>
                </a:solidFill>
              </a:rPr>
              <a:t>tümörlü hastalarda </a:t>
            </a:r>
            <a:r>
              <a:rPr lang="tr-TR" dirty="0" smtClean="0">
                <a:solidFill>
                  <a:srgbClr val="F5FD25"/>
                </a:solidFill>
              </a:rPr>
              <a:t> %85 sıklığında </a:t>
            </a:r>
            <a:r>
              <a:rPr lang="tr-TR" dirty="0">
                <a:solidFill>
                  <a:srgbClr val="F5FD25"/>
                </a:solidFill>
              </a:rPr>
              <a:t>görülür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5FD25"/>
                </a:solidFill>
              </a:rPr>
              <a:t>Görülme sıklığı</a:t>
            </a:r>
            <a:endParaRPr lang="tr-TR" b="1" dirty="0">
              <a:solidFill>
                <a:srgbClr val="F5F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34" charset="-128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2073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068960"/>
            <a:ext cx="8136904" cy="3456384"/>
          </a:xfrm>
          <a:solidFill>
            <a:schemeClr val="bg1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14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34" charset="-128"/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7784" r="-37784"/>
          <a:stretch>
            <a:fillRect/>
          </a:stretch>
        </p:blipFill>
        <p:spPr>
          <a:xfrm>
            <a:off x="-1371600" y="125413"/>
            <a:ext cx="11825288" cy="6503987"/>
          </a:xfrm>
        </p:spPr>
      </p:pic>
    </p:spTree>
    <p:extLst>
      <p:ext uri="{BB962C8B-B14F-4D97-AF65-F5344CB8AC3E}">
        <p14:creationId xmlns:p14="http://schemas.microsoft.com/office/powerpoint/2010/main" val="8651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279400"/>
            <a:ext cx="7721600" cy="1016000"/>
          </a:xfrm>
        </p:spPr>
        <p:txBody>
          <a:bodyPr/>
          <a:lstStyle/>
          <a:p>
            <a:r>
              <a:rPr lang="en-US" sz="4000" b="1" smtClean="0">
                <a:solidFill>
                  <a:srgbClr val="FFFF07"/>
                </a:solidFill>
                <a:ea typeface="ＭＳ Ｐゴシック" pitchFamily="34" charset="-128"/>
              </a:rPr>
              <a:t>Nutritional </a:t>
            </a:r>
            <a:r>
              <a:rPr lang="tr-TR" sz="4000" b="1" smtClean="0">
                <a:solidFill>
                  <a:srgbClr val="FFFF07"/>
                </a:solidFill>
                <a:ea typeface="ＭＳ Ｐゴシック" pitchFamily="34" charset="-128"/>
              </a:rPr>
              <a:t>Değerlendirmede Anahtar Noktalar </a:t>
            </a:r>
            <a:endParaRPr lang="en-US" sz="4000" b="1" smtClean="0">
              <a:solidFill>
                <a:srgbClr val="FFFF07"/>
              </a:solidFill>
              <a:ea typeface="ＭＳ Ｐゴシック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9530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Geçmiş 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a typeface="ＭＳ Ｐゴシック" pitchFamily="34" charset="-128"/>
              </a:rPr>
              <a:t>medi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k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al-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cerrahi 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hikayenin sorgulanması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ve 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mevcut hastalığın hikayesinin sorgulanması</a:t>
            </a:r>
            <a:endParaRPr lang="en-US" sz="2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Fizik muayene</a:t>
            </a:r>
            <a:endParaRPr lang="en-US" sz="2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Vücut kilosunun sorgulanması</a:t>
            </a:r>
            <a:endParaRPr lang="en-US" sz="2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Gıda alımının sorgulanması</a:t>
            </a:r>
            <a:endParaRPr lang="en-US" sz="2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Gastrointestinal 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kanal 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f</a:t>
            </a:r>
            <a:r>
              <a:rPr lang="tr-TR" sz="2600" b="1" dirty="0" err="1" smtClean="0">
                <a:solidFill>
                  <a:schemeClr val="bg1"/>
                </a:solidFill>
                <a:ea typeface="ＭＳ Ｐゴシック" pitchFamily="34" charset="-128"/>
              </a:rPr>
              <a:t>onksiyonları</a:t>
            </a:r>
            <a:endParaRPr lang="en-US" sz="2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Kan biyokimya testleri </a:t>
            </a:r>
            <a:r>
              <a:rPr lang="en-US" sz="2400" b="1" dirty="0" smtClean="0">
                <a:solidFill>
                  <a:srgbClr val="CCFFCC"/>
                </a:solidFill>
                <a:ea typeface="ＭＳ Ｐゴシック" pitchFamily="34" charset="-128"/>
              </a:rPr>
              <a:t>(</a:t>
            </a:r>
            <a:r>
              <a:rPr lang="en-US" sz="2400" b="1" dirty="0" err="1" smtClean="0">
                <a:solidFill>
                  <a:srgbClr val="CCFFCC"/>
                </a:solidFill>
                <a:ea typeface="ＭＳ Ｐゴシック" pitchFamily="34" charset="-128"/>
              </a:rPr>
              <a:t>ele</a:t>
            </a:r>
            <a:r>
              <a:rPr lang="tr-TR" sz="2400" b="1" dirty="0" smtClean="0">
                <a:solidFill>
                  <a:srgbClr val="CCFFCC"/>
                </a:solidFill>
                <a:ea typeface="ＭＳ Ｐゴシック" pitchFamily="34" charset="-128"/>
              </a:rPr>
              <a:t>k</a:t>
            </a:r>
            <a:r>
              <a:rPr lang="en-US" sz="2400" b="1" dirty="0" err="1" smtClean="0">
                <a:solidFill>
                  <a:srgbClr val="CCFFCC"/>
                </a:solidFill>
                <a:ea typeface="ＭＳ Ｐゴシック" pitchFamily="34" charset="-128"/>
              </a:rPr>
              <a:t>trol</a:t>
            </a:r>
            <a:r>
              <a:rPr lang="tr-TR" sz="2400" b="1" dirty="0" smtClean="0">
                <a:solidFill>
                  <a:srgbClr val="CCFFCC"/>
                </a:solidFill>
                <a:ea typeface="ＭＳ Ｐゴシック" pitchFamily="34" charset="-128"/>
              </a:rPr>
              <a:t>itler</a:t>
            </a:r>
            <a:r>
              <a:rPr lang="en-US" sz="2400" b="1" dirty="0" smtClean="0">
                <a:solidFill>
                  <a:srgbClr val="CCFFCC"/>
                </a:solidFill>
                <a:ea typeface="ＭＳ Ｐゴシック" pitchFamily="34" charset="-128"/>
              </a:rPr>
              <a:t>, </a:t>
            </a:r>
            <a:r>
              <a:rPr lang="tr-TR" sz="2400" b="1" dirty="0" smtClean="0">
                <a:solidFill>
                  <a:srgbClr val="CCFFCC"/>
                </a:solidFill>
                <a:ea typeface="ＭＳ Ｐゴシック" pitchFamily="34" charset="-128"/>
              </a:rPr>
              <a:t>KŞ</a:t>
            </a:r>
            <a:r>
              <a:rPr lang="en-US" sz="2400" b="1" dirty="0" smtClean="0">
                <a:solidFill>
                  <a:srgbClr val="CCFFCC"/>
                </a:solidFill>
                <a:ea typeface="ＭＳ Ｐゴシック" pitchFamily="34" charset="-128"/>
              </a:rPr>
              <a:t>, </a:t>
            </a:r>
            <a:r>
              <a:rPr lang="tr-TR" sz="2400" b="1" dirty="0" smtClean="0">
                <a:solidFill>
                  <a:srgbClr val="CCFFCC"/>
                </a:solidFill>
                <a:ea typeface="ＭＳ Ｐゴシック" pitchFamily="34" charset="-128"/>
              </a:rPr>
              <a:t>KCFT, BFT</a:t>
            </a:r>
            <a:r>
              <a:rPr lang="en-US" sz="2400" b="1" dirty="0" smtClean="0">
                <a:solidFill>
                  <a:srgbClr val="CCFFCC"/>
                </a:solidFill>
                <a:ea typeface="ＭＳ Ｐゴシック" pitchFamily="34" charset="-128"/>
              </a:rPr>
              <a:t>, </a:t>
            </a:r>
            <a:r>
              <a:rPr lang="en-US" sz="2400" b="1" dirty="0" err="1" smtClean="0">
                <a:solidFill>
                  <a:srgbClr val="CCFFCC"/>
                </a:solidFill>
                <a:ea typeface="ＭＳ Ｐゴシック" pitchFamily="34" charset="-128"/>
              </a:rPr>
              <a:t>specifi</a:t>
            </a:r>
            <a:r>
              <a:rPr lang="tr-TR" sz="2400" b="1" dirty="0" smtClean="0">
                <a:solidFill>
                  <a:srgbClr val="CCFFCC"/>
                </a:solidFill>
                <a:ea typeface="ＭＳ Ｐゴシック" pitchFamily="34" charset="-128"/>
              </a:rPr>
              <a:t>k </a:t>
            </a:r>
            <a:r>
              <a:rPr lang="en-US" sz="2400" b="1" dirty="0" smtClean="0">
                <a:solidFill>
                  <a:srgbClr val="CCFFCC"/>
                </a:solidFill>
                <a:ea typeface="ＭＳ Ｐゴシック" pitchFamily="34" charset="-128"/>
              </a:rPr>
              <a:t> nutrient</a:t>
            </a:r>
            <a:r>
              <a:rPr lang="tr-TR" sz="2400" b="1" dirty="0" err="1" smtClean="0">
                <a:solidFill>
                  <a:srgbClr val="CCFFCC"/>
                </a:solidFill>
                <a:ea typeface="ＭＳ Ｐゴシック" pitchFamily="34" charset="-128"/>
              </a:rPr>
              <a:t>ler</a:t>
            </a:r>
            <a:r>
              <a:rPr lang="tr-TR" sz="2400" b="1" dirty="0" smtClean="0">
                <a:solidFill>
                  <a:srgbClr val="CCFFCC"/>
                </a:solidFill>
                <a:ea typeface="ＭＳ Ｐゴシック" pitchFamily="34" charset="-128"/>
              </a:rPr>
              <a:t>, </a:t>
            </a:r>
            <a:r>
              <a:rPr lang="tr-TR" sz="2400" b="1" dirty="0" err="1" smtClean="0">
                <a:solidFill>
                  <a:srgbClr val="CCFFCC"/>
                </a:solidFill>
                <a:ea typeface="ＭＳ Ｐゴシック" pitchFamily="34" charset="-128"/>
              </a:rPr>
              <a:t>vit</a:t>
            </a:r>
            <a:r>
              <a:rPr lang="tr-TR" sz="2400" b="1" dirty="0" smtClean="0">
                <a:solidFill>
                  <a:srgbClr val="CCFFCC"/>
                </a:solidFill>
                <a:ea typeface="ＭＳ Ｐゴシック" pitchFamily="34" charset="-128"/>
              </a:rPr>
              <a:t>.</a:t>
            </a:r>
            <a:r>
              <a:rPr lang="en-US" sz="2400" b="1" dirty="0" smtClean="0">
                <a:solidFill>
                  <a:srgbClr val="CCFFCC"/>
                </a:solidFill>
                <a:ea typeface="ＭＳ Ｐゴシック" pitchFamily="34" charset="-128"/>
              </a:rPr>
              <a:t>)</a:t>
            </a:r>
            <a:endParaRPr lang="en-US" sz="2600" b="1" dirty="0" smtClean="0">
              <a:solidFill>
                <a:srgbClr val="CCFFCC"/>
              </a:solidFill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Enerji ihtiyacı 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(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k</a:t>
            </a:r>
            <a:r>
              <a:rPr lang="en-US" sz="2600" b="1" dirty="0" err="1" smtClean="0">
                <a:solidFill>
                  <a:schemeClr val="bg1"/>
                </a:solidFill>
                <a:ea typeface="ＭＳ Ｐゴシック" pitchFamily="34" charset="-128"/>
              </a:rPr>
              <a:t>alori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), protein 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ve 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mi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k</a:t>
            </a:r>
            <a:r>
              <a:rPr lang="en-US" sz="2600" b="1" dirty="0" err="1" smtClean="0">
                <a:solidFill>
                  <a:schemeClr val="bg1"/>
                </a:solidFill>
                <a:ea typeface="ＭＳ Ｐゴシック" pitchFamily="34" charset="-128"/>
              </a:rPr>
              <a:t>ronutrient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ihtiyaçları</a:t>
            </a:r>
            <a:endParaRPr lang="en-US" sz="2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N</a:t>
            </a:r>
            <a:r>
              <a:rPr lang="tr-TR" sz="2600" b="1" dirty="0">
                <a:solidFill>
                  <a:schemeClr val="bg1"/>
                </a:solidFill>
                <a:ea typeface="ＭＳ Ｐゴシック" pitchFamily="34" charset="-128"/>
              </a:rPr>
              <a:t>ü</a:t>
            </a:r>
            <a:r>
              <a:rPr lang="en-US" sz="2600" b="1" dirty="0" err="1" smtClean="0">
                <a:solidFill>
                  <a:schemeClr val="bg1"/>
                </a:solidFill>
                <a:ea typeface="ＭＳ Ｐゴシック" pitchFamily="34" charset="-128"/>
              </a:rPr>
              <a:t>trient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 verilmesi  için e</a:t>
            </a:r>
            <a:r>
              <a:rPr lang="en-US" sz="2600" b="1" dirty="0" err="1" smtClean="0">
                <a:solidFill>
                  <a:schemeClr val="bg1"/>
                </a:solidFill>
                <a:ea typeface="ＭＳ Ｐゴシック" pitchFamily="34" charset="-128"/>
              </a:rPr>
              <a:t>nteral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/ parenteral </a:t>
            </a:r>
            <a:r>
              <a:rPr lang="tr-TR" sz="2600" b="1" dirty="0" smtClean="0">
                <a:solidFill>
                  <a:schemeClr val="bg1"/>
                </a:solidFill>
                <a:ea typeface="ＭＳ Ｐゴシック" pitchFamily="34" charset="-128"/>
              </a:rPr>
              <a:t> yolların değerlendirilmesi</a:t>
            </a:r>
            <a:endParaRPr lang="en-US" sz="2600" b="1" u="sng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600" b="1" dirty="0" smtClean="0">
              <a:solidFill>
                <a:srgbClr val="F6F6F6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90000"/>
              </a:lnSpc>
            </a:pPr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81600" y="6572250"/>
            <a:ext cx="4648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400" b="1">
                <a:solidFill>
                  <a:srgbClr val="EDF420"/>
                </a:solidFill>
                <a:ea typeface="ＭＳ Ｐゴシック" pitchFamily="34" charset="-128"/>
              </a:rPr>
              <a:t>Ziegler TR. N Engl J Med 361:1088-1097, 2009</a:t>
            </a:r>
          </a:p>
        </p:txBody>
      </p:sp>
    </p:spTree>
    <p:extLst>
      <p:ext uri="{BB962C8B-B14F-4D97-AF65-F5344CB8AC3E}">
        <p14:creationId xmlns:p14="http://schemas.microsoft.com/office/powerpoint/2010/main" val="5191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Malnütrisyon riski </a:t>
            </a:r>
            <a:r>
              <a:rPr lang="tr-TR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değrlendirilmesi</a:t>
            </a:r>
            <a:endParaRPr lang="tr-T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Nütrisyonel</a:t>
            </a:r>
            <a:r>
              <a:rPr lang="tr-TR" dirty="0" smtClean="0">
                <a:solidFill>
                  <a:srgbClr val="FFFF00"/>
                </a:solidFill>
              </a:rPr>
              <a:t> Risk Değerlendirmesi (NRS 2002)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Malnutrition</a:t>
            </a:r>
            <a:r>
              <a:rPr lang="tr-TR" dirty="0" smtClean="0">
                <a:solidFill>
                  <a:srgbClr val="FFFF00"/>
                </a:solidFill>
              </a:rPr>
              <a:t> Universal </a:t>
            </a:r>
            <a:r>
              <a:rPr lang="tr-TR" dirty="0" err="1" smtClean="0">
                <a:solidFill>
                  <a:srgbClr val="FFFF00"/>
                </a:solidFill>
              </a:rPr>
              <a:t>Screening</a:t>
            </a:r>
            <a:r>
              <a:rPr lang="tr-TR" dirty="0" smtClean="0">
                <a:solidFill>
                  <a:srgbClr val="FFFF00"/>
                </a:solidFill>
              </a:rPr>
              <a:t> (MUST)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Subjektif</a:t>
            </a:r>
            <a:r>
              <a:rPr lang="tr-TR" dirty="0" smtClean="0">
                <a:solidFill>
                  <a:srgbClr val="FFFF00"/>
                </a:solidFill>
              </a:rPr>
              <a:t> Global </a:t>
            </a:r>
            <a:r>
              <a:rPr lang="tr-TR" dirty="0" err="1" smtClean="0">
                <a:solidFill>
                  <a:srgbClr val="FFFF00"/>
                </a:solidFill>
              </a:rPr>
              <a:t>Assesment</a:t>
            </a:r>
            <a:r>
              <a:rPr lang="tr-TR" dirty="0" smtClean="0">
                <a:solidFill>
                  <a:srgbClr val="FFFF00"/>
                </a:solidFill>
              </a:rPr>
              <a:t> (SGA)</a:t>
            </a:r>
          </a:p>
          <a:p>
            <a:r>
              <a:rPr lang="tr-TR" dirty="0">
                <a:solidFill>
                  <a:srgbClr val="FFFF00"/>
                </a:solidFill>
              </a:rPr>
              <a:t>Mini Nutrisyonel Değerlendirme </a:t>
            </a:r>
            <a:r>
              <a:rPr lang="tr-TR" dirty="0" smtClean="0">
                <a:solidFill>
                  <a:srgbClr val="FFFF00"/>
                </a:solidFill>
              </a:rPr>
              <a:t>(MNA)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BMI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7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Kalori hesaplanması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Harris-Benedict Eşitliği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Hastanın kilosuna göre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İndirekt</a:t>
            </a:r>
            <a:r>
              <a:rPr lang="tr-TR" dirty="0" smtClean="0">
                <a:solidFill>
                  <a:srgbClr val="FFFF00"/>
                </a:solidFill>
              </a:rPr>
              <a:t> kalorimetri</a:t>
            </a:r>
          </a:p>
          <a:p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57200"/>
            <a:ext cx="8116888" cy="5500688"/>
          </a:xfrm>
        </p:spPr>
      </p:pic>
    </p:spTree>
    <p:extLst>
      <p:ext uri="{BB962C8B-B14F-4D97-AF65-F5344CB8AC3E}">
        <p14:creationId xmlns:p14="http://schemas.microsoft.com/office/powerpoint/2010/main" val="41385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31219_104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0"/>
            <a:ext cx="10058400" cy="876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Öğrenme Hedefleri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Nütrisyon tiplerini,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Enteral ve parenteral nütrisyon endikayonlarını, kontrendikasyonlarını,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Hastane malnütrisyonun patofizyolojisini,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Makronütrienler ve mikronütrientleri öğrenmek.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7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20131219_104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891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0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429000" y="1447800"/>
            <a:ext cx="5486400" cy="5334000"/>
          </a:xfrm>
          <a:prstGeom prst="rect">
            <a:avLst/>
          </a:prstGeom>
          <a:noFill/>
          <a:ln w="28575">
            <a:solidFill>
              <a:srgbClr val="EDF42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76325" y="0"/>
            <a:ext cx="73993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5FD25"/>
                </a:solidFill>
                <a:ea typeface="ＭＳ Ｐゴシック" pitchFamily="34" charset="-128"/>
              </a:rPr>
              <a:t>Enteral </a:t>
            </a:r>
            <a:r>
              <a:rPr lang="tr-TR" sz="4000" b="1">
                <a:solidFill>
                  <a:srgbClr val="F5FD25"/>
                </a:solidFill>
                <a:ea typeface="ＭＳ Ｐゴシック" pitchFamily="34" charset="-128"/>
              </a:rPr>
              <a:t>Beslenme:</a:t>
            </a:r>
            <a:r>
              <a:rPr lang="en-US" sz="4000" b="1">
                <a:solidFill>
                  <a:srgbClr val="F5FD25"/>
                </a:solidFill>
                <a:ea typeface="ＭＳ Ｐゴシック" pitchFamily="34" charset="-128"/>
              </a:rPr>
              <a:t> </a:t>
            </a:r>
            <a:r>
              <a:rPr lang="tr-TR" sz="4000" b="1">
                <a:solidFill>
                  <a:srgbClr val="F5FD25"/>
                </a:solidFill>
                <a:ea typeface="ＭＳ Ｐゴシック" pitchFamily="34" charset="-128"/>
              </a:rPr>
              <a:t>Her zaman</a:t>
            </a:r>
            <a:endParaRPr lang="en-US" sz="4000" b="1">
              <a:solidFill>
                <a:srgbClr val="F5FD25"/>
              </a:solidFill>
              <a:ea typeface="ＭＳ Ｐゴシック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4000" b="1">
                <a:solidFill>
                  <a:srgbClr val="F5FD25"/>
                </a:solidFill>
                <a:ea typeface="ＭＳ Ｐゴシック" pitchFamily="34" charset="-128"/>
              </a:rPr>
              <a:t>İlk tercih</a:t>
            </a: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3063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ea typeface="ＭＳ Ｐゴシック" pitchFamily="34" charset="-128"/>
              </a:rPr>
              <a:t>Mes</a:t>
            </a:r>
            <a:r>
              <a:rPr lang="tr-TR" sz="3200" b="1">
                <a:solidFill>
                  <a:srgbClr val="FF0000"/>
                </a:solidFill>
                <a:ea typeface="ＭＳ Ｐゴシック" pitchFamily="34" charset="-128"/>
              </a:rPr>
              <a:t>aj</a:t>
            </a:r>
            <a:r>
              <a:rPr lang="en-US" sz="3200" b="1">
                <a:solidFill>
                  <a:srgbClr val="FF0000"/>
                </a:solidFill>
                <a:ea typeface="ＭＳ Ｐゴシック" pitchFamily="34" charset="-128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>
                <a:solidFill>
                  <a:srgbClr val="FFFFFF"/>
                </a:solidFill>
                <a:ea typeface="ＭＳ Ｐゴシック" pitchFamily="34" charset="-128"/>
              </a:rPr>
              <a:t>Eğer barsak çalışıyorsa,</a:t>
            </a:r>
            <a:r>
              <a:rPr lang="en-US" sz="3200" b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tr-TR" sz="3200" b="1">
                <a:solidFill>
                  <a:srgbClr val="FFFFFF"/>
                </a:solidFill>
                <a:ea typeface="ＭＳ Ｐゴシック" pitchFamily="34" charset="-128"/>
              </a:rPr>
              <a:t> kullan</a:t>
            </a:r>
            <a:r>
              <a:rPr lang="en-US" sz="3200" b="1">
                <a:solidFill>
                  <a:srgbClr val="FFFFFF"/>
                </a:solidFill>
                <a:ea typeface="ＭＳ Ｐゴシック" pitchFamily="34" charset="-128"/>
              </a:rPr>
              <a:t>!!</a:t>
            </a: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57600" y="1371600"/>
            <a:ext cx="51054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sz="2800" b="1">
                <a:solidFill>
                  <a:srgbClr val="FFFFFF"/>
                </a:solidFill>
                <a:ea typeface="ＭＳ Ｐゴシック" pitchFamily="34" charset="-128"/>
              </a:rPr>
              <a:t>Kritik hastalıkta</a:t>
            </a:r>
            <a:r>
              <a:rPr lang="en-US" sz="2800" b="1">
                <a:solidFill>
                  <a:srgbClr val="FFFFFF"/>
                </a:solidFill>
                <a:ea typeface="ＭＳ Ｐゴシック" pitchFamily="34" charset="-128"/>
              </a:rPr>
              <a:t>:</a:t>
            </a:r>
            <a:r>
              <a:rPr lang="tr-TR" sz="2800" b="1">
                <a:solidFill>
                  <a:srgbClr val="FFFFFF"/>
                </a:solidFill>
                <a:ea typeface="ＭＳ Ｐゴシック" pitchFamily="34" charset="-128"/>
              </a:rPr>
              <a:t> enteral beslenme daima parenteral beslenmeden üstündür.</a:t>
            </a: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Barsak mukoza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 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bütünlüğü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, 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büyüme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, 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tamir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 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ve 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 barrier f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onksiyonlarını zenginleştirir.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 </a:t>
            </a:r>
            <a:endParaRPr lang="en-US" sz="2000" b="1">
              <a:solidFill>
                <a:srgbClr val="FFFFFF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  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Emilim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 f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onksiyonlarını devam ettirir.</a:t>
            </a:r>
            <a:endParaRPr lang="en-US" sz="2000" b="1">
              <a:solidFill>
                <a:srgbClr val="F5FD25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 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G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ut-associated immune f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onksiyonları artırır.</a:t>
            </a:r>
            <a:endParaRPr lang="en-US" sz="2000" b="1">
              <a:solidFill>
                <a:srgbClr val="F5FD25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 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B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a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k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teri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ye</a:t>
            </a:r>
            <a:r>
              <a:rPr lang="en-US" sz="2000" b="1">
                <a:solidFill>
                  <a:srgbClr val="F5FD25"/>
                </a:solidFill>
                <a:ea typeface="ＭＳ Ｐゴシック" pitchFamily="34" charset="-128"/>
              </a:rPr>
              <a:t>l translo</a:t>
            </a:r>
            <a:r>
              <a:rPr lang="tr-TR" sz="2000" b="1">
                <a:solidFill>
                  <a:srgbClr val="F5FD25"/>
                </a:solidFill>
                <a:ea typeface="ＭＳ Ｐゴシック" pitchFamily="34" charset="-128"/>
              </a:rPr>
              <a:t>kasyonu azaltır.</a:t>
            </a:r>
            <a:endParaRPr lang="en-US" sz="2000" b="1">
              <a:solidFill>
                <a:srgbClr val="F5FD25"/>
              </a:solidFill>
              <a:ea typeface="ＭＳ Ｐゴシック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b="1">
              <a:solidFill>
                <a:srgbClr val="BBE0E3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6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  <a:ea typeface="ＭＳ Ｐゴシック" pitchFamily="34" charset="-128"/>
              </a:rPr>
              <a:t>T</a:t>
            </a:r>
            <a:r>
              <a:rPr lang="tr-TR" sz="4000" b="1" smtClean="0">
                <a:solidFill>
                  <a:srgbClr val="FFFF00"/>
                </a:solidFill>
                <a:ea typeface="ＭＳ Ｐゴシック" pitchFamily="34" charset="-128"/>
              </a:rPr>
              <a:t>üpl</a:t>
            </a:r>
            <a:r>
              <a:rPr lang="en-US" sz="4000" b="1" smtClean="0">
                <a:solidFill>
                  <a:srgbClr val="FFFF00"/>
                </a:solidFill>
                <a:ea typeface="ＭＳ Ｐゴシック" pitchFamily="34" charset="-128"/>
              </a:rPr>
              <a:t>e </a:t>
            </a:r>
            <a:r>
              <a:rPr lang="tr-TR" sz="4000" b="1" smtClean="0">
                <a:solidFill>
                  <a:srgbClr val="FFFF00"/>
                </a:solidFill>
                <a:ea typeface="ＭＳ Ｐゴシック" pitchFamily="34" charset="-128"/>
              </a:rPr>
              <a:t>Beslenme K</a:t>
            </a:r>
            <a:r>
              <a:rPr lang="en-US" sz="4000" b="1" smtClean="0">
                <a:solidFill>
                  <a:srgbClr val="FFFF00"/>
                </a:solidFill>
                <a:ea typeface="ＭＳ Ｐゴシック" pitchFamily="34" charset="-128"/>
              </a:rPr>
              <a:t>ompli</a:t>
            </a:r>
            <a:r>
              <a:rPr lang="tr-TR" sz="4000" b="1" smtClean="0">
                <a:solidFill>
                  <a:srgbClr val="FFFF00"/>
                </a:solidFill>
                <a:ea typeface="ＭＳ Ｐゴシック" pitchFamily="34" charset="-128"/>
              </a:rPr>
              <a:t>k</a:t>
            </a:r>
            <a:r>
              <a:rPr lang="en-US" sz="4000" b="1" smtClean="0">
                <a:solidFill>
                  <a:srgbClr val="FFFF00"/>
                </a:solidFill>
                <a:ea typeface="ＭＳ Ｐゴシック" pitchFamily="34" charset="-128"/>
              </a:rPr>
              <a:t>a</a:t>
            </a:r>
            <a:r>
              <a:rPr lang="tr-TR" sz="4000" b="1" smtClean="0">
                <a:solidFill>
                  <a:srgbClr val="FFFF00"/>
                </a:solidFill>
                <a:ea typeface="ＭＳ Ｐゴシック" pitchFamily="34" charset="-128"/>
              </a:rPr>
              <a:t>syonları</a:t>
            </a:r>
            <a:endParaRPr lang="en-US" sz="4000" b="1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7775"/>
            <a:ext cx="8686800" cy="5381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Me</a:t>
            </a:r>
            <a:r>
              <a:rPr lang="tr-TR" b="1" dirty="0" err="1" smtClean="0">
                <a:solidFill>
                  <a:schemeClr val="bg1"/>
                </a:solidFill>
                <a:ea typeface="ＭＳ Ｐゴシック" pitchFamily="34" charset="-128"/>
              </a:rPr>
              <a:t>kanik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en-US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Aspira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syon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pnömonisi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endParaRPr lang="tr-TR" sz="2400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Tüpe bağlı bir rahatsızlık,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sinu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zit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, 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faringeal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veya 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özefagial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mu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k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o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z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al </a:t>
            </a:r>
            <a:r>
              <a:rPr lang="en-US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irrita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syon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/</a:t>
            </a:r>
            <a:r>
              <a:rPr lang="en-US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ero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z</a:t>
            </a:r>
            <a:r>
              <a:rPr lang="tr-TR" sz="2400" b="1" dirty="0" err="1">
                <a:solidFill>
                  <a:srgbClr val="FFFF00"/>
                </a:solidFill>
                <a:ea typeface="ＭＳ Ｐゴシック" pitchFamily="34" charset="-128"/>
              </a:rPr>
              <a:t>y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on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(PEG) 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T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üp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giriş yerinde </a:t>
            </a:r>
            <a:r>
              <a:rPr lang="tr-TR" sz="2400" b="1" dirty="0">
                <a:solidFill>
                  <a:srgbClr val="FFFF00"/>
                </a:solidFill>
                <a:ea typeface="ＭＳ Ｐゴシック" pitchFamily="34" charset="-128"/>
              </a:rPr>
              <a:t>e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nfeksiyon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, 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cilt hasarı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, 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selülit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, 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ağrı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Metaboli</a:t>
            </a:r>
            <a:r>
              <a:rPr lang="tr-TR" b="1" dirty="0" smtClean="0">
                <a:solidFill>
                  <a:schemeClr val="bg1"/>
                </a:solidFill>
                <a:ea typeface="ＭＳ Ｐゴシック" pitchFamily="34" charset="-128"/>
              </a:rPr>
              <a:t>k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Hiperglisemi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ele</a:t>
            </a:r>
            <a:r>
              <a:rPr lang="tr-TR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ktrolite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a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normallikleri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, azotemia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Gastrointestinal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Diarrhea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ile ilişkili 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ele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k</a:t>
            </a:r>
            <a:r>
              <a:rPr lang="en-US" sz="2400" b="1" dirty="0" err="1" smtClean="0">
                <a:solidFill>
                  <a:srgbClr val="FFFF00"/>
                </a:solidFill>
                <a:ea typeface="ＭＳ Ｐゴシック" pitchFamily="34" charset="-128"/>
              </a:rPr>
              <a:t>trol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ite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ve </a:t>
            </a:r>
            <a:r>
              <a:rPr 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ea typeface="ＭＳ Ｐゴシック" pitchFamily="34" charset="-128"/>
              </a:rPr>
              <a:t>sıvı kaybı</a:t>
            </a:r>
            <a:endParaRPr lang="en-US" sz="18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9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762000" y="76200"/>
            <a:ext cx="74945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ea typeface="ＭＳ Ｐゴシック" pitchFamily="34" charset="-128"/>
              </a:rPr>
              <a:t>T</a:t>
            </a:r>
            <a:r>
              <a:rPr lang="tr-TR" sz="4400" b="1">
                <a:solidFill>
                  <a:srgbClr val="FFFF00"/>
                </a:solidFill>
                <a:ea typeface="ＭＳ Ｐゴシック" pitchFamily="34" charset="-128"/>
              </a:rPr>
              <a:t>üple</a:t>
            </a:r>
            <a:r>
              <a:rPr lang="en-US" sz="4400" b="1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tr-TR" sz="4400" b="1">
                <a:solidFill>
                  <a:srgbClr val="FFFF00"/>
                </a:solidFill>
                <a:ea typeface="ＭＳ Ｐゴシック" pitchFamily="34" charset="-128"/>
              </a:rPr>
              <a:t>Beslenme Ürünlerini</a:t>
            </a:r>
            <a:r>
              <a:rPr lang="en-US" sz="4400" b="1">
                <a:solidFill>
                  <a:srgbClr val="FFFF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81534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800" b="1" u="sng" dirty="0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Standard</a:t>
            </a:r>
            <a:r>
              <a:rPr lang="en-US" sz="2800" b="1" dirty="0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 (“polymeric, complex”)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Protein as casein, whey, and/or soy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Carbohydrate as corn syrup solids, hydrolyzed cornstarch or </a:t>
            </a:r>
            <a:r>
              <a:rPr lang="en-U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maltodextrin</a:t>
            </a:r>
            <a:endParaRPr lang="en-US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Fat as canola, corn, safflower, soybean and/or sunflower oil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Soluble and/or insoluble fiber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Full compliment of vitamins, minerals, electrolytes and trace elements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167063"/>
            <a:ext cx="807720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800" b="1" u="sng" dirty="0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Hydrolyzed</a:t>
            </a:r>
            <a:r>
              <a:rPr lang="en-US" sz="2800" b="1" dirty="0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 (“</a:t>
            </a:r>
            <a:r>
              <a:rPr lang="en-US" sz="2800" b="1" dirty="0" err="1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oligomeric</a:t>
            </a:r>
            <a:r>
              <a:rPr lang="en-US" sz="2800" b="1" dirty="0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, predigested, chemically defined, semi-elemental”)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- Protein as L-amino acids or hydrolyzed protein from casein, whey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- Carbohydrate as hydrolyzed cornstarch, dextrin and fructose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- Fat as long and medium-chain triglycerides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029200"/>
            <a:ext cx="7620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800" b="1" u="sng" dirty="0">
                <a:solidFill>
                  <a:srgbClr val="CCFFCC"/>
                </a:solidFill>
                <a:ea typeface="ＭＳ Ｐゴシック" charset="0"/>
                <a:cs typeface="ＭＳ Ｐゴシック" charset="0"/>
              </a:rPr>
              <a:t>“Immune-enhancing”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- Contain varying amounts of specific immune-modulating nutrients….. omega-3 fatty acids, glutamine, arginine, probiotics and antioxidants, typically in combination </a:t>
            </a:r>
            <a:endParaRPr lang="en-US" sz="2000" b="1" u="sng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FF00"/>
                </a:solidFill>
                <a:ea typeface="ＭＳ Ｐゴシック" pitchFamily="34" charset="-128"/>
              </a:rPr>
              <a:t>Parenteral</a:t>
            </a:r>
            <a:r>
              <a:rPr lang="en-US" sz="3600" b="1" dirty="0" smtClean="0">
                <a:solidFill>
                  <a:srgbClr val="FFFF00"/>
                </a:solidFill>
                <a:ea typeface="ＭＳ Ｐゴシック" pitchFamily="34" charset="-128"/>
              </a:rPr>
              <a:t> Nutrition </a:t>
            </a:r>
            <a:r>
              <a:rPr lang="tr-TR" sz="3600" b="1" dirty="0" err="1" smtClean="0">
                <a:solidFill>
                  <a:srgbClr val="FFFF00"/>
                </a:solidFill>
                <a:ea typeface="ＭＳ Ｐゴシック" pitchFamily="34" charset="-128"/>
              </a:rPr>
              <a:t>Endikasyonları</a:t>
            </a:r>
            <a:r>
              <a:rPr lang="tr-TR" sz="3600" b="1" dirty="0" smtClean="0">
                <a:solidFill>
                  <a:srgbClr val="FFFF00"/>
                </a:solidFill>
                <a:ea typeface="ＭＳ Ｐゴシック" pitchFamily="34" charset="-128"/>
              </a:rPr>
              <a:t> (EN </a:t>
            </a:r>
            <a:r>
              <a:rPr lang="tr-TR" sz="3600" b="1" dirty="0" err="1" smtClean="0">
                <a:solidFill>
                  <a:srgbClr val="FFFF00"/>
                </a:solidFill>
                <a:ea typeface="ＭＳ Ｐゴシック" pitchFamily="34" charset="-128"/>
              </a:rPr>
              <a:t>kontrendikasyonları</a:t>
            </a:r>
            <a:r>
              <a:rPr lang="en-US" sz="36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as</a:t>
            </a:r>
            <a:r>
              <a:rPr lang="tr-TR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if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ince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barsak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a typeface="ヒラギノ角ゴ ProN W3"/>
                <a:cs typeface="ヒラギノ角ゴ ProN W3"/>
              </a:rPr>
              <a:t>± </a:t>
            </a:r>
            <a:r>
              <a:rPr lang="tr-TR" sz="2800" b="1" dirty="0" smtClean="0">
                <a:solidFill>
                  <a:schemeClr val="bg1"/>
                </a:solidFill>
                <a:ea typeface="ヒラギノ角ゴ ProN W3"/>
                <a:cs typeface="ヒラギノ角ゴ ProN W3"/>
              </a:rPr>
              <a:t>k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olon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re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z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e</a:t>
            </a:r>
            <a:r>
              <a:rPr lang="tr-TR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ks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i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y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on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unu  takiben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Proximal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yüksek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output</a:t>
            </a:r>
            <a:r>
              <a:rPr lang="tr-TR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lu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fist</a:t>
            </a:r>
            <a:r>
              <a:rPr lang="tr-TR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ül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veya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perfor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e  ince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barsak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Ciddi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dia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e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veya 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emesis,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belirgin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abdominal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dist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n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i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y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on, par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s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ial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veya 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complete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barsak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obstru</a:t>
            </a:r>
            <a:r>
              <a:rPr lang="tr-TR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ks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i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y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on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u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Ciddi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GI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kanama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ciddi 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hemod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i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namic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instability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(yeterli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EN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alamayacak 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&gt; 3-7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gün)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Önceden var olan 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protein-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ener</a:t>
            </a:r>
            <a:r>
              <a:rPr lang="tr-TR" sz="2800" b="1" dirty="0" err="1" smtClean="0">
                <a:solidFill>
                  <a:schemeClr val="bg1"/>
                </a:solidFill>
                <a:ea typeface="ＭＳ Ｐゴシック" pitchFamily="34" charset="-128"/>
              </a:rPr>
              <a:t>ji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 malnutrition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ve 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EN </a:t>
            </a:r>
            <a:r>
              <a:rPr lang="tr-TR" sz="2800" b="1" dirty="0" smtClean="0">
                <a:solidFill>
                  <a:schemeClr val="bg1"/>
                </a:solidFill>
                <a:ea typeface="ＭＳ Ｐゴシック" pitchFamily="34" charset="-128"/>
              </a:rPr>
              <a:t> ile besleme  mümkün değilse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5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Parenteral Nütrisyonun komplikasyonları</a:t>
            </a:r>
            <a:endParaRPr lang="tr-T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Kateter</a:t>
            </a:r>
            <a:r>
              <a:rPr lang="tr-TR" dirty="0" smtClean="0">
                <a:solidFill>
                  <a:srgbClr val="FFFF00"/>
                </a:solidFill>
              </a:rPr>
              <a:t> ilişkili enfeksiyonlar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Metabolik</a:t>
            </a:r>
            <a:r>
              <a:rPr lang="tr-TR" dirty="0" smtClean="0">
                <a:solidFill>
                  <a:srgbClr val="FFFF00"/>
                </a:solidFill>
              </a:rPr>
              <a:t> anormallikler (</a:t>
            </a:r>
            <a:r>
              <a:rPr lang="tr-TR" dirty="0" err="1" smtClean="0">
                <a:solidFill>
                  <a:srgbClr val="FFFF00"/>
                </a:solidFill>
              </a:rPr>
              <a:t>hiperglisemi</a:t>
            </a:r>
            <a:r>
              <a:rPr lang="tr-TR" dirty="0" smtClean="0">
                <a:solidFill>
                  <a:srgbClr val="FFFF00"/>
                </a:solidFill>
              </a:rPr>
              <a:t>, </a:t>
            </a:r>
            <a:r>
              <a:rPr lang="tr-TR" dirty="0" err="1" smtClean="0">
                <a:solidFill>
                  <a:srgbClr val="FFFF00"/>
                </a:solidFill>
              </a:rPr>
              <a:t>hepatosteatoz</a:t>
            </a:r>
            <a:r>
              <a:rPr lang="tr-TR" dirty="0" smtClean="0">
                <a:solidFill>
                  <a:srgbClr val="FFFF00"/>
                </a:solidFill>
              </a:rPr>
              <a:t>, elektrolit anormallikleri)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Venöz</a:t>
            </a:r>
            <a:r>
              <a:rPr lang="tr-TR" dirty="0" smtClean="0">
                <a:solidFill>
                  <a:srgbClr val="FFFF00"/>
                </a:solidFill>
              </a:rPr>
              <a:t> erişimle ilgili problemler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0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4040187" cy="9366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err="1" smtClean="0">
                <a:solidFill>
                  <a:srgbClr val="FF0000"/>
                </a:solidFill>
                <a:latin typeface="Comic Sans MS" pitchFamily="66" charset="0"/>
              </a:rPr>
              <a:t>İmmünnütrisyon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50825" y="1844675"/>
            <a:ext cx="4246563" cy="428148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latin typeface="Comic Sans MS" pitchFamily="66" charset="0"/>
              </a:rPr>
              <a:t>İmmün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yanıtı </a:t>
            </a:r>
            <a:r>
              <a:rPr lang="tr-TR" dirty="0" smtClean="0">
                <a:latin typeface="Comic Sans MS" pitchFamily="66" charset="0"/>
              </a:rPr>
              <a:t>çeşitli yönleri </a:t>
            </a:r>
            <a:r>
              <a:rPr lang="tr-TR" dirty="0">
                <a:latin typeface="Comic Sans MS" pitchFamily="66" charset="0"/>
              </a:rPr>
              <a:t>ile etkileyebilen bir </a:t>
            </a:r>
            <a:r>
              <a:rPr lang="tr-TR" dirty="0" smtClean="0">
                <a:latin typeface="Comic Sans MS" pitchFamily="66" charset="0"/>
              </a:rPr>
              <a:t>beslenme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latin typeface="Comic Sans MS" pitchFamily="66" charset="0"/>
              </a:rPr>
              <a:t>      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veya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latin typeface="Comic Sans MS" pitchFamily="66" charset="0"/>
              </a:rPr>
              <a:t>İmmün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sistemi </a:t>
            </a:r>
            <a:r>
              <a:rPr lang="tr-TR" dirty="0" smtClean="0">
                <a:latin typeface="Comic Sans MS" pitchFamily="66" charset="0"/>
              </a:rPr>
              <a:t>güçlendirme amaçlı düzenlenmiş </a:t>
            </a:r>
            <a:r>
              <a:rPr lang="tr-TR" dirty="0">
                <a:latin typeface="Comic Sans MS" pitchFamily="66" charset="0"/>
              </a:rPr>
              <a:t>diyetlerle </a:t>
            </a:r>
            <a:r>
              <a:rPr lang="tr-TR" dirty="0" smtClean="0">
                <a:latin typeface="Comic Sans MS" pitchFamily="66" charset="0"/>
              </a:rPr>
              <a:t>yapılan </a:t>
            </a:r>
            <a:r>
              <a:rPr lang="tr-TR" dirty="0">
                <a:latin typeface="Comic Sans MS" pitchFamily="66" charset="0"/>
              </a:rPr>
              <a:t>beslenme </a:t>
            </a:r>
            <a:endParaRPr lang="tr-TR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3438" y="692150"/>
            <a:ext cx="4041775" cy="9366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Comic Sans MS" pitchFamily="66" charset="0"/>
              </a:rPr>
              <a:t>   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omic Sans MS" pitchFamily="66" charset="0"/>
              </a:rPr>
              <a:t>Farmakonütrisyon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572000" y="1773238"/>
            <a:ext cx="4464050" cy="435292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latin typeface="Comic Sans MS" pitchFamily="66" charset="0"/>
              </a:rPr>
              <a:t>İmmünnütrientlerin</a:t>
            </a:r>
            <a:r>
              <a:rPr lang="tr-TR" dirty="0" smtClean="0">
                <a:latin typeface="Comic Sans MS" pitchFamily="66" charset="0"/>
              </a:rPr>
              <a:t>  </a:t>
            </a:r>
            <a:r>
              <a:rPr lang="tr-TR" dirty="0">
                <a:latin typeface="Comic Sans MS" pitchFamily="66" charset="0"/>
              </a:rPr>
              <a:t>besleyici </a:t>
            </a:r>
            <a:r>
              <a:rPr lang="tr-TR" dirty="0" smtClean="0">
                <a:latin typeface="Comic Sans MS" pitchFamily="66" charset="0"/>
              </a:rPr>
              <a:t>özellikleri dışında </a:t>
            </a:r>
            <a:r>
              <a:rPr lang="tr-TR" u="sng" dirty="0" smtClean="0">
                <a:latin typeface="Comic Sans MS" pitchFamily="66" charset="0"/>
              </a:rPr>
              <a:t>günlük önerilen miktarların üzerinde</a:t>
            </a:r>
            <a:r>
              <a:rPr lang="tr-TR" dirty="0" smtClean="0">
                <a:latin typeface="Comic Sans MS" pitchFamily="66" charset="0"/>
              </a:rPr>
              <a:t> verildiğinde  </a:t>
            </a:r>
            <a:r>
              <a:rPr lang="tr-TR" dirty="0">
                <a:latin typeface="Comic Sans MS" pitchFamily="66" charset="0"/>
              </a:rPr>
              <a:t>bir </a:t>
            </a:r>
            <a:r>
              <a:rPr lang="tr-TR" u="sng" dirty="0">
                <a:latin typeface="Comic Sans MS" pitchFamily="66" charset="0"/>
              </a:rPr>
              <a:t>farmakolojik ajan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u="sng" dirty="0" smtClean="0">
                <a:latin typeface="Comic Sans MS" pitchFamily="66" charset="0"/>
              </a:rPr>
              <a:t>ilaç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gibi </a:t>
            </a:r>
            <a:r>
              <a:rPr lang="tr-TR" dirty="0" smtClean="0">
                <a:latin typeface="Comic Sans MS" pitchFamily="66" charset="0"/>
              </a:rPr>
              <a:t> davranmasına 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/>
          <a:lstStyle/>
          <a:p>
            <a:pPr eaLnBrk="1" hangingPunct="1"/>
            <a:r>
              <a:rPr lang="tr-TR" altLang="tr-TR" sz="4000" b="1" dirty="0" err="1" smtClean="0">
                <a:solidFill>
                  <a:srgbClr val="FFFF00"/>
                </a:solidFill>
                <a:ea typeface="ＭＳ Ｐゴシック" pitchFamily="34" charset="-128"/>
              </a:rPr>
              <a:t>İmmünnütrientler</a:t>
            </a:r>
            <a:r>
              <a:rPr lang="tr-TR" altLang="tr-TR" sz="4000" b="1" dirty="0" smtClean="0">
                <a:solidFill>
                  <a:srgbClr val="FFFF00"/>
                </a:solidFill>
                <a:ea typeface="ＭＳ Ｐゴシック" pitchFamily="34" charset="-128"/>
              </a:rPr>
              <a:t>/</a:t>
            </a:r>
            <a:r>
              <a:rPr lang="tr-TR" altLang="tr-TR" sz="4000" b="1" dirty="0" err="1" smtClean="0">
                <a:solidFill>
                  <a:srgbClr val="FFFF00"/>
                </a:solidFill>
                <a:ea typeface="ＭＳ Ｐゴシック" pitchFamily="34" charset="-128"/>
              </a:rPr>
              <a:t>Farmakonütrientler</a:t>
            </a:r>
            <a:endParaRPr lang="tr-TR" altLang="tr-TR" sz="40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5688013" cy="48529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err="1">
                <a:solidFill>
                  <a:schemeClr val="bg1"/>
                </a:solidFill>
                <a:latin typeface="Comic Sans MS" pitchFamily="66" charset="0"/>
              </a:rPr>
              <a:t>Glutamin</a:t>
            </a:r>
            <a:endParaRPr lang="tr-TR" sz="3600" b="1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err="1">
                <a:solidFill>
                  <a:schemeClr val="bg1"/>
                </a:solidFill>
                <a:latin typeface="Comic Sans MS" pitchFamily="66" charset="0"/>
              </a:rPr>
              <a:t>Arjinin</a:t>
            </a:r>
            <a:endParaRPr lang="tr-TR" sz="3600" b="1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>
                <a:solidFill>
                  <a:schemeClr val="bg1"/>
                </a:solidFill>
                <a:latin typeface="Comic Sans MS" pitchFamily="66" charset="0"/>
              </a:rPr>
              <a:t>Omega-3 </a:t>
            </a:r>
            <a:r>
              <a:rPr lang="tr-TR" sz="3600" b="1" dirty="0" smtClean="0">
                <a:solidFill>
                  <a:schemeClr val="bg1"/>
                </a:solidFill>
                <a:latin typeface="Comic Sans MS" pitchFamily="66" charset="0"/>
              </a:rPr>
              <a:t>yağ </a:t>
            </a:r>
            <a:r>
              <a:rPr lang="tr-TR" sz="3600" b="1" dirty="0">
                <a:solidFill>
                  <a:schemeClr val="bg1"/>
                </a:solidFill>
                <a:latin typeface="Comic Sans MS" pitchFamily="66" charset="0"/>
              </a:rPr>
              <a:t>asitleri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bg1"/>
                </a:solidFill>
                <a:latin typeface="Comic Sans MS" pitchFamily="66" charset="0"/>
              </a:rPr>
              <a:t>Nükleotidler</a:t>
            </a:r>
            <a:endParaRPr lang="tr-TR" sz="3600" b="1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bg1"/>
                </a:solidFill>
                <a:latin typeface="Comic Sans MS" pitchFamily="66" charset="0"/>
              </a:rPr>
              <a:t>Antioksidanlar</a:t>
            </a:r>
            <a:endParaRPr lang="en-US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900" i="1" dirty="0" err="1" smtClean="0">
                <a:solidFill>
                  <a:schemeClr val="bg1"/>
                </a:solidFill>
                <a:latin typeface="Comic Sans MS" pitchFamily="66" charset="0"/>
              </a:rPr>
              <a:t>selenyum</a:t>
            </a:r>
            <a:r>
              <a:rPr lang="en-US" sz="19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900" i="1" dirty="0" err="1" smtClean="0">
                <a:solidFill>
                  <a:schemeClr val="bg1"/>
                </a:solidFill>
                <a:latin typeface="Comic Sans MS" pitchFamily="66" charset="0"/>
              </a:rPr>
              <a:t>Vit</a:t>
            </a:r>
            <a:r>
              <a:rPr lang="en-US" sz="1900" i="1" dirty="0" smtClean="0">
                <a:solidFill>
                  <a:schemeClr val="bg1"/>
                </a:solidFill>
                <a:latin typeface="Comic Sans MS" pitchFamily="66" charset="0"/>
              </a:rPr>
              <a:t> C, </a:t>
            </a:r>
            <a:r>
              <a:rPr lang="tr-TR" sz="1900" i="1" dirty="0" err="1" smtClean="0">
                <a:solidFill>
                  <a:schemeClr val="bg1"/>
                </a:solidFill>
                <a:latin typeface="Comic Sans MS" pitchFamily="66" charset="0"/>
              </a:rPr>
              <a:t>Vit</a:t>
            </a:r>
            <a:r>
              <a:rPr lang="tr-TR" sz="19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900" i="1" dirty="0" smtClean="0">
                <a:solidFill>
                  <a:schemeClr val="bg1"/>
                </a:solidFill>
                <a:latin typeface="Comic Sans MS" pitchFamily="66" charset="0"/>
              </a:rPr>
              <a:t>E, </a:t>
            </a:r>
            <a:r>
              <a:rPr lang="tr-TR" sz="1900" i="1" dirty="0" err="1" smtClean="0">
                <a:solidFill>
                  <a:schemeClr val="bg1"/>
                </a:solidFill>
                <a:latin typeface="Comic Sans MS" pitchFamily="66" charset="0"/>
              </a:rPr>
              <a:t>ç</a:t>
            </a:r>
            <a:r>
              <a:rPr lang="en-US" sz="1900" i="1" dirty="0" err="1" smtClean="0">
                <a:solidFill>
                  <a:schemeClr val="bg1"/>
                </a:solidFill>
                <a:latin typeface="Comic Sans MS" pitchFamily="66" charset="0"/>
              </a:rPr>
              <a:t>inko</a:t>
            </a:r>
            <a:r>
              <a:rPr lang="en-US" sz="19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900" i="1" dirty="0" err="1" smtClean="0">
                <a:solidFill>
                  <a:schemeClr val="bg1"/>
                </a:solidFill>
                <a:latin typeface="Comic Sans MS" pitchFamily="66" charset="0"/>
              </a:rPr>
              <a:t>bak</a:t>
            </a:r>
            <a:r>
              <a:rPr lang="tr-TR" sz="1900" i="1" dirty="0" smtClean="0">
                <a:solidFill>
                  <a:schemeClr val="bg1"/>
                </a:solidFill>
                <a:latin typeface="Comic Sans MS" pitchFamily="66" charset="0"/>
              </a:rPr>
              <a:t>ı</a:t>
            </a:r>
            <a:r>
              <a:rPr lang="en-US" sz="1900" i="1" dirty="0" smtClean="0">
                <a:solidFill>
                  <a:schemeClr val="bg1"/>
                </a:solidFill>
                <a:latin typeface="Comic Sans MS" pitchFamily="66" charset="0"/>
              </a:rPr>
              <a:t>r,</a:t>
            </a:r>
            <a:r>
              <a:rPr lang="en-US" sz="1900" i="1" dirty="0">
                <a:solidFill>
                  <a:schemeClr val="bg1"/>
                </a:solidFill>
                <a:latin typeface="Comic Sans MS" pitchFamily="66" charset="0"/>
              </a:rPr>
              <a:t> N-</a:t>
            </a:r>
            <a:r>
              <a:rPr lang="en-US" sz="1900" i="1" dirty="0" err="1">
                <a:solidFill>
                  <a:schemeClr val="bg1"/>
                </a:solidFill>
                <a:latin typeface="Comic Sans MS" pitchFamily="66" charset="0"/>
              </a:rPr>
              <a:t>Asetil</a:t>
            </a:r>
            <a:r>
              <a:rPr lang="en-US" sz="1900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900" i="1" dirty="0" err="1" smtClean="0">
                <a:solidFill>
                  <a:schemeClr val="bg1"/>
                </a:solidFill>
                <a:latin typeface="Comic Sans MS" pitchFamily="66" charset="0"/>
              </a:rPr>
              <a:t>sistein</a:t>
            </a:r>
            <a:r>
              <a:rPr lang="en-US" sz="1900" i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tr-TR" sz="1900" i="1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Probiyotik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prebiyotik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ve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simbiyotikler</a:t>
            </a:r>
            <a:endParaRPr lang="en-US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1900" i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9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Nütrisyon ekibi kimlerden oluşmalı?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281339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Hekim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Diyetisyen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Klinik Eczacı (nütrisyon konusunda uzman)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Nütrisyon hemşiresi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5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Nütrisyonla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ilgili bilimsel dernekler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Klinik Enteral Parenteral Nütrisyon Derneği (KEPAN)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Avrupa </a:t>
            </a:r>
            <a:r>
              <a:rPr lang="tr-TR" dirty="0">
                <a:solidFill>
                  <a:srgbClr val="FFFF00"/>
                </a:solidFill>
              </a:rPr>
              <a:t>Klinik Nütrisyon ve Metabolizma Derneği  (ESPEN)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Amerikan </a:t>
            </a:r>
            <a:r>
              <a:rPr lang="tr-TR" dirty="0">
                <a:solidFill>
                  <a:srgbClr val="FFFF00"/>
                </a:solidFill>
              </a:rPr>
              <a:t>Enteral ve Parenteral Nütrisyon Derneği  (ASPEN)</a:t>
            </a:r>
          </a:p>
        </p:txBody>
      </p:sp>
    </p:spTree>
    <p:extLst>
      <p:ext uri="{BB962C8B-B14F-4D97-AF65-F5344CB8AC3E}">
        <p14:creationId xmlns:p14="http://schemas.microsoft.com/office/powerpoint/2010/main" val="97574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Nütrisyon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060575"/>
            <a:ext cx="5976664" cy="3489524"/>
          </a:xfrm>
        </p:spPr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Enteral (oral, NG, PEG….)</a:t>
            </a:r>
          </a:p>
          <a:p>
            <a:r>
              <a:rPr lang="tr-TR" dirty="0">
                <a:solidFill>
                  <a:srgbClr val="FFFF00"/>
                </a:solidFill>
              </a:rPr>
              <a:t>Parenteral  (santral, periferik)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575"/>
            <a:ext cx="285908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68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Başlık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3797300"/>
          </a:xfrm>
        </p:spPr>
        <p:txBody>
          <a:bodyPr/>
          <a:lstStyle/>
          <a:p>
            <a:pPr eaLnBrk="1" hangingPunct="1"/>
            <a:r>
              <a:rPr lang="en-US" altLang="tr-TR" sz="2400" b="1" i="1" smtClean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>Our food should be our medicine and our medicine should be our food</a:t>
            </a:r>
            <a:endParaRPr lang="tr-TR" altLang="tr-TR" sz="2400" b="1" i="1" smtClean="0">
              <a:solidFill>
                <a:schemeClr val="bg1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2707" name="2 Metin kutusu"/>
          <p:cNvSpPr txBox="1">
            <a:spLocks noChangeArrowheads="1"/>
          </p:cNvSpPr>
          <p:nvPr/>
        </p:nvSpPr>
        <p:spPr bwMode="auto">
          <a:xfrm>
            <a:off x="4643438" y="285750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3600" b="1" i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Hippocrates</a:t>
            </a:r>
          </a:p>
        </p:txBody>
      </p:sp>
    </p:spTree>
    <p:extLst>
      <p:ext uri="{BB962C8B-B14F-4D97-AF65-F5344CB8AC3E}">
        <p14:creationId xmlns:p14="http://schemas.microsoft.com/office/powerpoint/2010/main" val="39552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1-07-09 1-228 kürşat\1-250 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1-07-09 1-228 kürşat\1-250 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5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PN ünitesi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hp\Downloads\20150828_144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4324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ownloads\20150828_14475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802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3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PN ürünleri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hp\Downloads\20150828_120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\Downloads\20150828_12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556792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9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 ürünleri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hp\Downloads\20150828_115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1764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ownloads\20150828_115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924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5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Nütrientler</a:t>
            </a:r>
            <a:endParaRPr lang="tr-T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tr-TR" sz="3600" kern="1200" dirty="0" err="1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Makronütrientler</a:t>
            </a:r>
            <a:endParaRPr lang="tr-TR" sz="3600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3200" kern="12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Protein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3200" kern="1200" dirty="0" err="1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Lipid</a:t>
            </a:r>
            <a:endParaRPr lang="tr-TR" sz="3200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3200" kern="12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Karbonhidrat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tr-TR" sz="3600" kern="12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Mikronütrientler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3200" kern="12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Vitaminler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3200" kern="12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Mineraller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3200" kern="12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Eser elementler      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254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tr-TR" sz="3800" b="1" smtClean="0">
                <a:solidFill>
                  <a:srgbClr val="EDF420"/>
                </a:solidFill>
                <a:ea typeface="ＭＳ Ｐゴシック" pitchFamily="34" charset="-128"/>
              </a:rPr>
              <a:t>Yeterli </a:t>
            </a:r>
            <a:r>
              <a:rPr lang="en-US" sz="3800" b="1" smtClean="0">
                <a:solidFill>
                  <a:srgbClr val="EDF420"/>
                </a:solidFill>
                <a:ea typeface="ＭＳ Ｐゴシック" pitchFamily="34" charset="-128"/>
              </a:rPr>
              <a:t> Micronutrient </a:t>
            </a:r>
            <a:r>
              <a:rPr lang="tr-TR" sz="3800" b="1" smtClean="0">
                <a:solidFill>
                  <a:srgbClr val="EDF420"/>
                </a:solidFill>
                <a:ea typeface="ＭＳ Ｐゴシック" pitchFamily="34" charset="-128"/>
              </a:rPr>
              <a:t> ve </a:t>
            </a:r>
            <a:r>
              <a:rPr lang="en-US" sz="3800" b="1" smtClean="0">
                <a:solidFill>
                  <a:srgbClr val="EDF420"/>
                </a:solidFill>
                <a:ea typeface="ＭＳ Ｐゴシック" pitchFamily="34" charset="-128"/>
              </a:rPr>
              <a:t> Macronutrient </a:t>
            </a:r>
            <a:r>
              <a:rPr lang="tr-TR" sz="3800" b="1" smtClean="0">
                <a:solidFill>
                  <a:srgbClr val="EDF420"/>
                </a:solidFill>
                <a:ea typeface="ＭＳ Ｐゴシック" pitchFamily="34" charset="-128"/>
              </a:rPr>
              <a:t> alımı</a:t>
            </a:r>
            <a:r>
              <a:rPr lang="en-US" sz="3800" b="1" smtClean="0">
                <a:solidFill>
                  <a:srgbClr val="EDF420"/>
                </a:solidFill>
                <a:ea typeface="ＭＳ Ｐゴシック" pitchFamily="34" charset="-128"/>
              </a:rPr>
              <a:t>  </a:t>
            </a:r>
            <a:r>
              <a:rPr lang="tr-TR" sz="3800" b="1" smtClean="0">
                <a:solidFill>
                  <a:srgbClr val="EDF420"/>
                </a:solidFill>
                <a:ea typeface="ＭＳ Ｐゴシック" pitchFamily="34" charset="-128"/>
              </a:rPr>
              <a:t>kritiktir</a:t>
            </a:r>
            <a:r>
              <a:rPr lang="en-US" sz="3800" b="1" smtClean="0">
                <a:solidFill>
                  <a:srgbClr val="EDF420"/>
                </a:solidFill>
                <a:ea typeface="ＭＳ Ｐゴシック" pitchFamily="34" charset="-128"/>
              </a:rPr>
              <a:t>:</a:t>
            </a:r>
            <a:endParaRPr lang="en-US" sz="3800" smtClean="0">
              <a:ea typeface="ＭＳ Ｐゴシック" pitchFamily="34" charset="-128"/>
            </a:endParaRPr>
          </a:p>
        </p:txBody>
      </p:sp>
      <p:sp>
        <p:nvSpPr>
          <p:cNvPr id="10243" name="Text Box 1038"/>
          <p:cNvSpPr txBox="1">
            <a:spLocks noChangeArrowheads="1"/>
          </p:cNvSpPr>
          <p:nvPr/>
        </p:nvSpPr>
        <p:spPr bwMode="auto">
          <a:xfrm>
            <a:off x="6211888" y="2028825"/>
            <a:ext cx="1601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FFCC"/>
                </a:solidFill>
                <a:ea typeface="ＭＳ Ｐゴシック" pitchFamily="34" charset="-128"/>
              </a:rPr>
              <a:t>Cell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FFCC"/>
                </a:solidFill>
                <a:ea typeface="ＭＳ Ｐゴシック" pitchFamily="34" charset="-128"/>
              </a:rPr>
              <a:t>function</a:t>
            </a:r>
            <a:r>
              <a:rPr lang="en-US" sz="2400" b="1">
                <a:solidFill>
                  <a:srgbClr val="CCFFCC"/>
                </a:solidFill>
                <a:ea typeface="ＭＳ Ｐゴシック" pitchFamily="34" charset="-128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CCFFCC"/>
              </a:solidFill>
              <a:ea typeface="ＭＳ Ｐゴシック" pitchFamily="34" charset="-128"/>
            </a:endParaRPr>
          </a:p>
        </p:txBody>
      </p:sp>
      <p:sp>
        <p:nvSpPr>
          <p:cNvPr id="10244" name="Text Box 1039"/>
          <p:cNvSpPr txBox="1">
            <a:spLocks noChangeArrowheads="1"/>
          </p:cNvSpPr>
          <p:nvPr/>
        </p:nvSpPr>
        <p:spPr bwMode="auto">
          <a:xfrm>
            <a:off x="2786063" y="4313238"/>
            <a:ext cx="1600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FFCC"/>
                </a:solidFill>
                <a:ea typeface="ＭＳ Ｐゴシック" pitchFamily="34" charset="-128"/>
              </a:rPr>
              <a:t>Organ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FFCC"/>
                </a:solidFill>
                <a:ea typeface="ＭＳ Ｐゴシック" pitchFamily="34" charset="-128"/>
              </a:rPr>
              <a:t>function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CFFCC"/>
              </a:solidFill>
              <a:ea typeface="ＭＳ Ｐゴシック" pitchFamily="34" charset="-128"/>
            </a:endParaRPr>
          </a:p>
        </p:txBody>
      </p:sp>
      <p:sp>
        <p:nvSpPr>
          <p:cNvPr id="10245" name="Text Box 1040"/>
          <p:cNvSpPr txBox="1">
            <a:spLocks noChangeArrowheads="1"/>
          </p:cNvSpPr>
          <p:nvPr/>
        </p:nvSpPr>
        <p:spPr bwMode="auto">
          <a:xfrm>
            <a:off x="7597775" y="5457825"/>
            <a:ext cx="14414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FFCC"/>
                </a:solidFill>
                <a:ea typeface="ＭＳ Ｐゴシック" pitchFamily="34" charset="-128"/>
              </a:rPr>
              <a:t>Wound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FFCC"/>
                </a:solidFill>
                <a:ea typeface="ＭＳ Ｐゴシック" pitchFamily="34" charset="-128"/>
              </a:rPr>
              <a:t>healing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CFFCC"/>
              </a:solidFill>
              <a:ea typeface="ＭＳ Ｐゴシック" pitchFamily="34" charset="-128"/>
            </a:endParaRPr>
          </a:p>
        </p:txBody>
      </p:sp>
      <p:pic>
        <p:nvPicPr>
          <p:cNvPr id="10246" name="Picture 1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4419600"/>
            <a:ext cx="298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3" y="1647825"/>
            <a:ext cx="26860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8563" y="1571625"/>
            <a:ext cx="229711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086225"/>
            <a:ext cx="2590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8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Malnütrisyon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tr-TR" kern="1200" dirty="0">
                <a:solidFill>
                  <a:srgbClr val="FFFF00"/>
                </a:solidFill>
                <a:latin typeface="Candara"/>
                <a:ea typeface="+mn-ea"/>
                <a:cs typeface="+mn-cs"/>
              </a:rPr>
              <a:t>Bir yada birden fazla gıda maddesinin uzun süreli </a:t>
            </a:r>
            <a:r>
              <a:rPr lang="tr-TR" b="1" kern="1200" dirty="0">
                <a:solidFill>
                  <a:srgbClr val="FF0000"/>
                </a:solidFill>
                <a:latin typeface="Candara"/>
                <a:ea typeface="+mn-ea"/>
                <a:cs typeface="+mn-cs"/>
              </a:rPr>
              <a:t>yetersiz</a:t>
            </a:r>
            <a:r>
              <a:rPr lang="tr-TR" kern="12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 </a:t>
            </a:r>
            <a:r>
              <a:rPr lang="tr-TR" kern="1200" dirty="0">
                <a:solidFill>
                  <a:srgbClr val="FFFF00"/>
                </a:solidFill>
                <a:latin typeface="Candara"/>
                <a:ea typeface="+mn-ea"/>
                <a:cs typeface="+mn-cs"/>
              </a:rPr>
              <a:t>yada</a:t>
            </a:r>
            <a:r>
              <a:rPr lang="tr-TR" kern="12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 </a:t>
            </a:r>
            <a:r>
              <a:rPr lang="tr-TR" b="1" kern="1200" dirty="0">
                <a:solidFill>
                  <a:srgbClr val="FF0000"/>
                </a:solidFill>
                <a:latin typeface="Candara"/>
                <a:ea typeface="+mn-ea"/>
                <a:cs typeface="+mn-cs"/>
              </a:rPr>
              <a:t>aşırı alınması </a:t>
            </a:r>
            <a:r>
              <a:rPr lang="tr-TR" kern="1200" dirty="0">
                <a:solidFill>
                  <a:srgbClr val="FFFF00"/>
                </a:solidFill>
                <a:latin typeface="Candara"/>
                <a:ea typeface="+mn-ea"/>
                <a:cs typeface="+mn-cs"/>
              </a:rPr>
              <a:t>veya</a:t>
            </a:r>
            <a:r>
              <a:rPr lang="tr-TR" kern="12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> </a:t>
            </a:r>
            <a:r>
              <a:rPr lang="tr-TR" b="1" kern="1200" dirty="0">
                <a:solidFill>
                  <a:srgbClr val="FF0000"/>
                </a:solidFill>
                <a:latin typeface="Candara"/>
                <a:ea typeface="+mn-ea"/>
                <a:cs typeface="+mn-cs"/>
              </a:rPr>
              <a:t>dengesiz gıda alımının uzun süre devam etmesi </a:t>
            </a:r>
            <a:r>
              <a:rPr lang="tr-TR" kern="1200" dirty="0">
                <a:solidFill>
                  <a:srgbClr val="FFFF00"/>
                </a:solidFill>
                <a:latin typeface="Candara"/>
                <a:ea typeface="+mn-ea"/>
                <a:cs typeface="+mn-cs"/>
              </a:rPr>
              <a:t>sonucu ortaya çıkan klinik </a:t>
            </a:r>
            <a:r>
              <a:rPr lang="tr-TR" kern="1200" dirty="0" smtClean="0">
                <a:solidFill>
                  <a:srgbClr val="FFFF00"/>
                </a:solidFill>
                <a:latin typeface="Candara"/>
                <a:ea typeface="+mn-ea"/>
                <a:cs typeface="+mn-cs"/>
              </a:rPr>
              <a:t>durumdur</a:t>
            </a:r>
            <a:r>
              <a:rPr lang="tr-TR" sz="2400" kern="1200" dirty="0" smtClean="0">
                <a:solidFill>
                  <a:srgbClr val="FFFF00"/>
                </a:solidFill>
                <a:latin typeface="Candara"/>
                <a:ea typeface="+mn-ea"/>
                <a:cs typeface="+mn-cs"/>
              </a:rPr>
              <a:t>.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79876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41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953</Words>
  <Application>Microsoft Office PowerPoint</Application>
  <PresentationFormat>Ekran Gösterisi (4:3)</PresentationFormat>
  <Paragraphs>148</Paragraphs>
  <Slides>32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32</vt:i4>
      </vt:variant>
    </vt:vector>
  </HeadingPairs>
  <TitlesOfParts>
    <vt:vector size="41" baseType="lpstr">
      <vt:lpstr>Ofis Teması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HASTA BESLENMESİNİN TEMELLERİ</vt:lpstr>
      <vt:lpstr>Öğrenme Hedefleri</vt:lpstr>
      <vt:lpstr>Nütrisyon</vt:lpstr>
      <vt:lpstr>PN ünitesi</vt:lpstr>
      <vt:lpstr>PN ürünleri</vt:lpstr>
      <vt:lpstr>EN ürünleri</vt:lpstr>
      <vt:lpstr>Nütrientler</vt:lpstr>
      <vt:lpstr>Yeterli  Micronutrient  ve  Macronutrient  alımı  kritiktir:</vt:lpstr>
      <vt:lpstr>Malnütrisyon nedir?</vt:lpstr>
      <vt:lpstr> Hastane  Malnütrisyonunun Patofizyolojisi-1</vt:lpstr>
      <vt:lpstr>Hastane  Malnütrisyonunun Patofizyolojisi-2</vt:lpstr>
      <vt:lpstr>Görülme sıklığı</vt:lpstr>
      <vt:lpstr>PowerPoint Sunusu</vt:lpstr>
      <vt:lpstr>PowerPoint Sunusu</vt:lpstr>
      <vt:lpstr>Nutritional Değerlendirmede Anahtar Noktalar </vt:lpstr>
      <vt:lpstr>Malnütrisyon riski değrlendirilmesi</vt:lpstr>
      <vt:lpstr>Kalori hesaplanması</vt:lpstr>
      <vt:lpstr>PowerPoint Sunusu</vt:lpstr>
      <vt:lpstr>PowerPoint Sunusu</vt:lpstr>
      <vt:lpstr>PowerPoint Sunusu</vt:lpstr>
      <vt:lpstr>PowerPoint Sunusu</vt:lpstr>
      <vt:lpstr>Tüple Beslenme Komplikasyonları</vt:lpstr>
      <vt:lpstr>PowerPoint Sunusu</vt:lpstr>
      <vt:lpstr>Parenteral Nutrition Endikasyonları (EN kontrendikasyonları </vt:lpstr>
      <vt:lpstr>Parenteral Nütrisyonun komplikasyonları</vt:lpstr>
      <vt:lpstr>PowerPoint Sunusu</vt:lpstr>
      <vt:lpstr>İmmünnütrientler/Farmakonütrientler</vt:lpstr>
      <vt:lpstr>Nütrisyon ekibi kimlerden oluşmalı?</vt:lpstr>
      <vt:lpstr>Nütrisyonla ilgili bilimsel dernekler</vt:lpstr>
      <vt:lpstr>Our food should be our medicine and our medicine should be our food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 BESLENMESİNİN TEMELLERİ</dc:title>
  <dc:creator>hp</dc:creator>
  <cp:lastModifiedBy>hp</cp:lastModifiedBy>
  <cp:revision>20</cp:revision>
  <dcterms:created xsi:type="dcterms:W3CDTF">2015-08-26T12:29:04Z</dcterms:created>
  <dcterms:modified xsi:type="dcterms:W3CDTF">2015-10-23T12:15:01Z</dcterms:modified>
</cp:coreProperties>
</file>