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7" r:id="rId8"/>
    <p:sldId id="268" r:id="rId9"/>
    <p:sldId id="269" r:id="rId10"/>
    <p:sldId id="26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4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2112690"/>
            <a:ext cx="7772400" cy="2115666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 RESPİRATUVAR DİSTRES SENDROMU (ARDS)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632848" cy="2088232"/>
          </a:xfrm>
        </p:spPr>
        <p:txBody>
          <a:bodyPr>
            <a:normAutofit/>
          </a:bodyPr>
          <a:lstStyle/>
          <a:p>
            <a:r>
              <a:rPr lang="tr-TR" b="1" dirty="0" smtClean="0"/>
              <a:t>Yard. Doç.Dr. Kürşat GÜNDOĞAN</a:t>
            </a:r>
          </a:p>
          <a:p>
            <a:r>
              <a:rPr lang="tr-TR" b="1" dirty="0" smtClean="0"/>
              <a:t>ERÜ Tıp Fakültesi,  İç Hastalıkları ABD. Yoğun Bakım BD.</a:t>
            </a:r>
          </a:p>
          <a:p>
            <a:r>
              <a:rPr lang="tr-TR" b="1" dirty="0" smtClean="0"/>
              <a:t>2014, Kayseri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71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844"/>
            <a:ext cx="1962150" cy="195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185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2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Arteriel</a:t>
            </a:r>
            <a:r>
              <a:rPr lang="tr-TR" dirty="0" smtClean="0"/>
              <a:t> kan gazı analizi</a:t>
            </a:r>
          </a:p>
          <a:p>
            <a:r>
              <a:rPr lang="tr-TR" dirty="0" err="1" smtClean="0"/>
              <a:t>Chest</a:t>
            </a:r>
            <a:r>
              <a:rPr lang="tr-TR" dirty="0" smtClean="0"/>
              <a:t> X- ray</a:t>
            </a:r>
          </a:p>
          <a:p>
            <a:r>
              <a:rPr lang="tr-TR" dirty="0" smtClean="0"/>
              <a:t>Bilgisayarlı Tomografi</a:t>
            </a:r>
          </a:p>
          <a:p>
            <a:r>
              <a:rPr lang="tr-TR" dirty="0" smtClean="0"/>
              <a:t>EKO</a:t>
            </a:r>
          </a:p>
          <a:p>
            <a:r>
              <a:rPr lang="tr-TR" dirty="0" err="1" smtClean="0"/>
              <a:t>Bronko</a:t>
            </a:r>
            <a:r>
              <a:rPr lang="tr-TR" dirty="0" smtClean="0"/>
              <a:t> </a:t>
            </a:r>
            <a:r>
              <a:rPr lang="tr-TR" dirty="0" err="1" smtClean="0"/>
              <a:t>alveolar</a:t>
            </a:r>
            <a:r>
              <a:rPr lang="tr-TR" dirty="0" smtClean="0"/>
              <a:t> lavaj (BAL)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Teşhis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5920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Arteriyel</a:t>
            </a:r>
            <a:r>
              <a:rPr lang="tr-TR" dirty="0"/>
              <a:t> PH; PaCO2 seviyesi, hipotansiyon ve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 varlığına göre yüksek, normal veya düşük olabilir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Arteriel</a:t>
            </a:r>
            <a:r>
              <a:rPr lang="tr-TR" dirty="0"/>
              <a:t> kan gazı analizi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712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PA AC </a:t>
            </a:r>
            <a:r>
              <a:rPr lang="tr-TR" dirty="0" err="1"/>
              <a:t>grafisi</a:t>
            </a:r>
            <a:r>
              <a:rPr lang="tr-TR" dirty="0"/>
              <a:t>: Başlangıçta AC ödemine bağlı yaygın bilateral </a:t>
            </a:r>
            <a:r>
              <a:rPr lang="tr-TR" dirty="0" err="1"/>
              <a:t>infiltratlar</a:t>
            </a:r>
            <a:r>
              <a:rPr lang="tr-TR" dirty="0"/>
              <a:t> </a:t>
            </a:r>
            <a:r>
              <a:rPr lang="tr-TR" dirty="0" smtClean="0"/>
              <a:t>görülür</a:t>
            </a:r>
          </a:p>
          <a:p>
            <a:r>
              <a:rPr lang="tr-TR" dirty="0" err="1" smtClean="0"/>
              <a:t>Kardiyojenik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nonkardiyojenik</a:t>
            </a:r>
            <a:r>
              <a:rPr lang="tr-TR" dirty="0"/>
              <a:t> ödem ayrımını yapmak mümkün değildir.</a:t>
            </a:r>
          </a:p>
          <a:p>
            <a:r>
              <a:rPr lang="tr-TR" dirty="0"/>
              <a:t> </a:t>
            </a:r>
            <a:r>
              <a:rPr lang="tr-TR" dirty="0" err="1" smtClean="0"/>
              <a:t>ARDS’nin</a:t>
            </a:r>
            <a:r>
              <a:rPr lang="tr-TR" dirty="0" smtClean="0"/>
              <a:t> </a:t>
            </a:r>
            <a:r>
              <a:rPr lang="tr-TR" dirty="0"/>
              <a:t>komplikasyonu olan </a:t>
            </a:r>
            <a:r>
              <a:rPr lang="tr-TR" dirty="0" err="1"/>
              <a:t>barotravma</a:t>
            </a:r>
            <a:r>
              <a:rPr lang="tr-TR" dirty="0"/>
              <a:t> takibinde önemlidir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Chest</a:t>
            </a:r>
            <a:r>
              <a:rPr lang="tr-TR" dirty="0"/>
              <a:t> X- ray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4330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Chest</a:t>
            </a:r>
            <a:r>
              <a:rPr lang="tr-TR" dirty="0"/>
              <a:t> X- ray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097" y="2679700"/>
            <a:ext cx="3381055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175" y="2679700"/>
            <a:ext cx="3436400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4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Toraks </a:t>
            </a:r>
            <a:r>
              <a:rPr lang="tr-TR" dirty="0" err="1"/>
              <a:t>tomografisi:AC</a:t>
            </a:r>
            <a:r>
              <a:rPr lang="tr-TR" dirty="0"/>
              <a:t> hasarının </a:t>
            </a:r>
            <a:r>
              <a:rPr lang="tr-TR" dirty="0" err="1"/>
              <a:t>non</a:t>
            </a:r>
            <a:r>
              <a:rPr lang="tr-TR" dirty="0"/>
              <a:t> homojen dağılımını gösteren yamalı yaygın </a:t>
            </a:r>
            <a:r>
              <a:rPr lang="tr-TR" dirty="0" err="1"/>
              <a:t>infiltratlar</a:t>
            </a:r>
            <a:r>
              <a:rPr lang="tr-TR" dirty="0"/>
              <a:t> görülür.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Bilgisayarlı Tomografi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0993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114" y="2674938"/>
            <a:ext cx="6059709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Bilgisayarlı Tomografi</a:t>
            </a:r>
          </a:p>
        </p:txBody>
      </p:sp>
    </p:spTree>
    <p:extLst>
      <p:ext uri="{BB962C8B-B14F-4D97-AF65-F5344CB8AC3E}">
        <p14:creationId xmlns:p14="http://schemas.microsoft.com/office/powerpoint/2010/main" val="14636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alp yetmezliğini ekarte etmek için yapılır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EKO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1029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204864"/>
            <a:ext cx="8964488" cy="392129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rgbClr val="FF0000"/>
                </a:solidFill>
              </a:rPr>
              <a:t>BAL </a:t>
            </a:r>
            <a:r>
              <a:rPr lang="tr-TR" b="1" dirty="0" err="1" smtClean="0">
                <a:solidFill>
                  <a:srgbClr val="FF0000"/>
                </a:solidFill>
              </a:rPr>
              <a:t>nötrofil</a:t>
            </a:r>
            <a:r>
              <a:rPr lang="tr-TR" b="1" dirty="0" smtClean="0">
                <a:solidFill>
                  <a:srgbClr val="FF0000"/>
                </a:solidFill>
              </a:rPr>
              <a:t> sayısı;</a:t>
            </a:r>
          </a:p>
          <a:p>
            <a:r>
              <a:rPr lang="tr-TR" dirty="0"/>
              <a:t> </a:t>
            </a:r>
            <a:r>
              <a:rPr lang="tr-TR" dirty="0" smtClean="0"/>
              <a:t>  ARDS&gt; %5, ARDS olmayanlarda &lt;%5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rgbClr val="FF0000"/>
                </a:solidFill>
              </a:rPr>
              <a:t>BAL protein içeriği;</a:t>
            </a:r>
          </a:p>
          <a:p>
            <a:r>
              <a:rPr lang="tr-TR" dirty="0"/>
              <a:t> </a:t>
            </a:r>
            <a:r>
              <a:rPr lang="tr-TR" dirty="0" smtClean="0"/>
              <a:t>Hidrostatik ödem: BAL protein/</a:t>
            </a:r>
            <a:r>
              <a:rPr lang="tr-TR" dirty="0" err="1" smtClean="0"/>
              <a:t>plasma</a:t>
            </a:r>
            <a:r>
              <a:rPr lang="tr-TR" dirty="0" smtClean="0"/>
              <a:t> protein&lt;0.5</a:t>
            </a:r>
          </a:p>
          <a:p>
            <a:r>
              <a:rPr lang="tr-TR" dirty="0"/>
              <a:t> </a:t>
            </a:r>
            <a:r>
              <a:rPr lang="tr-TR" dirty="0" smtClean="0"/>
              <a:t>ARDS: BAL protein/</a:t>
            </a:r>
            <a:r>
              <a:rPr lang="tr-TR" dirty="0" err="1" smtClean="0"/>
              <a:t>plasma</a:t>
            </a:r>
            <a:r>
              <a:rPr lang="tr-TR" dirty="0" smtClean="0"/>
              <a:t> protein&gt;0.5 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283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32048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/>
              <a:t>S</a:t>
            </a:r>
            <a:r>
              <a:rPr lang="tr-TR" b="1" dirty="0" smtClean="0"/>
              <a:t>ıvı yüklenmesi </a:t>
            </a:r>
          </a:p>
          <a:p>
            <a:r>
              <a:rPr lang="tr-TR" b="1" dirty="0"/>
              <a:t>K</a:t>
            </a:r>
            <a:r>
              <a:rPr lang="tr-TR" b="1" dirty="0" smtClean="0"/>
              <a:t>alp </a:t>
            </a:r>
            <a:r>
              <a:rPr lang="tr-TR" b="1" dirty="0" err="1"/>
              <a:t>yetmezligi</a:t>
            </a:r>
            <a:r>
              <a:rPr lang="tr-TR" b="1" dirty="0"/>
              <a:t> </a:t>
            </a:r>
            <a:endParaRPr lang="tr-TR" b="1" dirty="0" smtClean="0"/>
          </a:p>
          <a:p>
            <a:r>
              <a:rPr lang="tr-TR" b="1" dirty="0" smtClean="0"/>
              <a:t>Yaygın </a:t>
            </a:r>
            <a:r>
              <a:rPr lang="tr-TR" b="1" dirty="0" err="1"/>
              <a:t>akciger</a:t>
            </a:r>
            <a:r>
              <a:rPr lang="tr-TR" b="1" dirty="0"/>
              <a:t> enfeksiyonları </a:t>
            </a:r>
            <a:endParaRPr lang="tr-TR" b="1" dirty="0" smtClean="0"/>
          </a:p>
          <a:p>
            <a:r>
              <a:rPr lang="tr-TR" dirty="0" smtClean="0"/>
              <a:t>Akut </a:t>
            </a:r>
            <a:r>
              <a:rPr lang="tr-TR" dirty="0" err="1"/>
              <a:t>eozinofilik</a:t>
            </a:r>
            <a:r>
              <a:rPr lang="tr-TR" dirty="0"/>
              <a:t> pnömoni </a:t>
            </a:r>
          </a:p>
          <a:p>
            <a:r>
              <a:rPr lang="tr-TR" dirty="0"/>
              <a:t>Hızlı ilerleyen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interstisyel</a:t>
            </a:r>
            <a:r>
              <a:rPr lang="tr-TR" dirty="0"/>
              <a:t> </a:t>
            </a:r>
            <a:r>
              <a:rPr lang="tr-TR" dirty="0" err="1" smtClean="0"/>
              <a:t>fibrosis</a:t>
            </a:r>
            <a:endParaRPr lang="tr-TR" dirty="0"/>
          </a:p>
          <a:p>
            <a:r>
              <a:rPr lang="tr-TR" dirty="0" err="1"/>
              <a:t>Hipersensitivite</a:t>
            </a:r>
            <a:r>
              <a:rPr lang="tr-TR" dirty="0"/>
              <a:t> </a:t>
            </a:r>
            <a:r>
              <a:rPr lang="tr-TR" dirty="0" err="1" smtClean="0"/>
              <a:t>pnömonisi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hemoraji</a:t>
            </a:r>
            <a:r>
              <a:rPr lang="tr-TR" dirty="0"/>
              <a:t> </a:t>
            </a:r>
            <a:r>
              <a:rPr lang="tr-TR" dirty="0" smtClean="0"/>
              <a:t>sendromları </a:t>
            </a:r>
            <a:endParaRPr lang="tr-TR" dirty="0"/>
          </a:p>
          <a:p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 smtClean="0"/>
              <a:t>proteinosis</a:t>
            </a:r>
            <a:endParaRPr lang="tr-TR" dirty="0"/>
          </a:p>
          <a:p>
            <a:r>
              <a:rPr lang="tr-TR" dirty="0" err="1"/>
              <a:t>Lenfanjitis</a:t>
            </a:r>
            <a:r>
              <a:rPr lang="tr-TR" dirty="0"/>
              <a:t>  </a:t>
            </a:r>
            <a:r>
              <a:rPr lang="tr-TR" dirty="0" err="1" smtClean="0"/>
              <a:t>karsinomatoza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Lösemik</a:t>
            </a:r>
            <a:r>
              <a:rPr lang="tr-TR" dirty="0"/>
              <a:t> </a:t>
            </a:r>
            <a:r>
              <a:rPr lang="tr-TR" dirty="0" err="1"/>
              <a:t>infiltrasyon</a:t>
            </a:r>
            <a:r>
              <a:rPr lang="tr-TR" dirty="0"/>
              <a:t> ayırıcı tanıda </a:t>
            </a:r>
            <a:r>
              <a:rPr lang="tr-TR" dirty="0" err="1"/>
              <a:t>düsünülmesi</a:t>
            </a:r>
            <a:r>
              <a:rPr lang="tr-TR" dirty="0"/>
              <a:t> gerekli hastalıklardır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Ayırıcı Tanı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498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r>
              <a:rPr lang="tr-TR" dirty="0" smtClean="0"/>
              <a:t>   Kalp </a:t>
            </a:r>
            <a:r>
              <a:rPr lang="tr-TR" dirty="0"/>
              <a:t>hastalığı hikayesi</a:t>
            </a:r>
          </a:p>
          <a:p>
            <a:r>
              <a:rPr lang="tr-TR" dirty="0"/>
              <a:t>   Üçüncü kalp sesi</a:t>
            </a:r>
          </a:p>
          <a:p>
            <a:r>
              <a:rPr lang="tr-TR" dirty="0"/>
              <a:t>   </a:t>
            </a:r>
            <a:r>
              <a:rPr lang="tr-TR" dirty="0" err="1"/>
              <a:t>Kardiyomegali</a:t>
            </a:r>
            <a:endParaRPr lang="tr-TR" dirty="0"/>
          </a:p>
          <a:p>
            <a:r>
              <a:rPr lang="tr-TR" dirty="0"/>
              <a:t>   </a:t>
            </a:r>
            <a:r>
              <a:rPr lang="tr-TR" dirty="0" err="1"/>
              <a:t>İnfiltratların</a:t>
            </a:r>
            <a:r>
              <a:rPr lang="tr-TR" dirty="0"/>
              <a:t> merkezi dağılım göstermesi</a:t>
            </a:r>
          </a:p>
          <a:p>
            <a:r>
              <a:rPr lang="tr-TR" dirty="0"/>
              <a:t>   Damar kökünün genişlemesi</a:t>
            </a:r>
          </a:p>
          <a:p>
            <a:r>
              <a:rPr lang="tr-TR" dirty="0"/>
              <a:t>   PA </a:t>
            </a:r>
            <a:r>
              <a:rPr lang="tr-TR" dirty="0" err="1"/>
              <a:t>wedge</a:t>
            </a:r>
            <a:r>
              <a:rPr lang="tr-TR" dirty="0"/>
              <a:t> basıncının artması</a:t>
            </a:r>
          </a:p>
          <a:p>
            <a:r>
              <a:rPr lang="tr-TR" dirty="0"/>
              <a:t>   Pozitif sıvı dengesi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KARDİYOJENİK ÖDEM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461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Belirti ve bulgular</a:t>
            </a:r>
          </a:p>
          <a:p>
            <a:r>
              <a:rPr lang="tr-TR" dirty="0" smtClean="0"/>
              <a:t>Tanı kriterleri</a:t>
            </a:r>
          </a:p>
          <a:p>
            <a:r>
              <a:rPr lang="tr-TR" dirty="0" smtClean="0"/>
              <a:t>Nedenleri</a:t>
            </a:r>
          </a:p>
          <a:p>
            <a:r>
              <a:rPr lang="tr-TR" dirty="0" smtClean="0"/>
              <a:t>Teşhis</a:t>
            </a:r>
          </a:p>
          <a:p>
            <a:r>
              <a:rPr lang="tr-TR" dirty="0" smtClean="0"/>
              <a:t>Patofizyoloji</a:t>
            </a:r>
          </a:p>
          <a:p>
            <a:r>
              <a:rPr lang="tr-TR" dirty="0" smtClean="0"/>
              <a:t>Tedavi</a:t>
            </a:r>
          </a:p>
          <a:p>
            <a:r>
              <a:rPr lang="tr-TR" dirty="0" smtClean="0"/>
              <a:t>Epidemiyoloji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 Hedefleri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8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dirty="0" smtClean="0"/>
              <a:t>ARDS nedenine yönelik tedavi </a:t>
            </a:r>
          </a:p>
          <a:p>
            <a:r>
              <a:rPr lang="tr-TR" b="1" dirty="0" smtClean="0"/>
              <a:t>Ciddi </a:t>
            </a:r>
            <a:r>
              <a:rPr lang="tr-TR" b="1" dirty="0" err="1" smtClean="0"/>
              <a:t>hipokseminin</a:t>
            </a:r>
            <a:r>
              <a:rPr lang="tr-TR" b="1" dirty="0" smtClean="0"/>
              <a:t> düzeltilmesi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sz="3000" dirty="0" smtClean="0">
                <a:solidFill>
                  <a:srgbClr val="FF0000"/>
                </a:solidFill>
              </a:rPr>
              <a:t>Mekanik ventilasyon (non-invaziv, invaziv)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rgbClr val="FF0000"/>
                </a:solidFill>
              </a:rPr>
              <a:t>    MV dışı tedaviler</a:t>
            </a:r>
          </a:p>
          <a:p>
            <a:pPr marL="0" indent="0">
              <a:buNone/>
            </a:pPr>
            <a:r>
              <a:rPr lang="tr-TR" sz="3000" i="1" dirty="0" smtClean="0"/>
              <a:t>     -</a:t>
            </a:r>
            <a:r>
              <a:rPr lang="tr-TR" sz="3000" i="1" dirty="0" err="1" smtClean="0"/>
              <a:t>Prone</a:t>
            </a:r>
            <a:r>
              <a:rPr lang="tr-TR" sz="3000" i="1" dirty="0" smtClean="0"/>
              <a:t> pozisyon</a:t>
            </a:r>
          </a:p>
          <a:p>
            <a:pPr marL="0" indent="0">
              <a:buNone/>
            </a:pPr>
            <a:r>
              <a:rPr lang="tr-TR" sz="3000" i="1" dirty="0" smtClean="0"/>
              <a:t>     -Sıvı tedavisi</a:t>
            </a:r>
          </a:p>
          <a:p>
            <a:pPr marL="0" indent="0">
              <a:buNone/>
            </a:pPr>
            <a:r>
              <a:rPr lang="tr-TR" sz="3000" i="1" dirty="0" smtClean="0"/>
              <a:t>     -</a:t>
            </a:r>
            <a:r>
              <a:rPr lang="tr-TR" sz="3000" i="1" dirty="0" err="1" smtClean="0"/>
              <a:t>Kortikosteroidler</a:t>
            </a:r>
            <a:endParaRPr lang="tr-TR" sz="3000" i="1" dirty="0" smtClean="0"/>
          </a:p>
          <a:p>
            <a:pPr marL="0" indent="0">
              <a:buNone/>
            </a:pPr>
            <a:r>
              <a:rPr lang="tr-TR" sz="3000" i="1" dirty="0" smtClean="0"/>
              <a:t>     -Nitrik </a:t>
            </a:r>
            <a:r>
              <a:rPr lang="tr-TR" sz="3000" i="1" dirty="0" err="1" smtClean="0"/>
              <a:t>oksid</a:t>
            </a:r>
            <a:endParaRPr lang="tr-TR" sz="3000" i="1" dirty="0" smtClean="0"/>
          </a:p>
          <a:p>
            <a:pPr marL="0" indent="0">
              <a:buNone/>
            </a:pPr>
            <a:r>
              <a:rPr lang="tr-TR" sz="3000" i="1" dirty="0" smtClean="0"/>
              <a:t>     -ECMO</a:t>
            </a:r>
            <a:endParaRPr lang="tr-TR" sz="3000" i="1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Tedavi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53547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ARDS’nin</a:t>
            </a:r>
            <a:r>
              <a:rPr lang="tr-TR" dirty="0"/>
              <a:t> </a:t>
            </a:r>
            <a:r>
              <a:rPr lang="tr-TR" dirty="0" smtClean="0"/>
              <a:t>tedavisi;</a:t>
            </a:r>
          </a:p>
          <a:p>
            <a:r>
              <a:rPr lang="tr-TR" dirty="0" smtClean="0"/>
              <a:t> </a:t>
            </a:r>
            <a:r>
              <a:rPr lang="tr-TR" dirty="0" err="1"/>
              <a:t>ARDS’ye</a:t>
            </a:r>
            <a:r>
              <a:rPr lang="tr-TR" dirty="0"/>
              <a:t> yol açan hastalığın tedavisi ile ciddi </a:t>
            </a:r>
            <a:r>
              <a:rPr lang="tr-TR" dirty="0" err="1"/>
              <a:t>hipokseminin</a:t>
            </a:r>
            <a:r>
              <a:rPr lang="tr-TR" dirty="0"/>
              <a:t> düzeltilmesi ilkesine dayanır.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</a:t>
            </a:r>
          </a:p>
        </p:txBody>
      </p:sp>
    </p:spTree>
    <p:extLst>
      <p:ext uri="{BB962C8B-B14F-4D97-AF65-F5344CB8AC3E}">
        <p14:creationId xmlns:p14="http://schemas.microsoft.com/office/powerpoint/2010/main" val="338714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b="1" dirty="0" smtClean="0">
                <a:solidFill>
                  <a:srgbClr val="FF0000"/>
                </a:solidFill>
              </a:rPr>
              <a:t>Klasik MV tedavisi ile akciğerlerde;</a:t>
            </a:r>
          </a:p>
          <a:p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barotravma</a:t>
            </a:r>
            <a:endParaRPr lang="tr-TR" dirty="0" smtClean="0"/>
          </a:p>
          <a:p>
            <a:r>
              <a:rPr lang="tr-TR" dirty="0" smtClean="0"/>
              <a:t>  </a:t>
            </a:r>
            <a:r>
              <a:rPr lang="tr-TR" dirty="0" err="1" smtClean="0"/>
              <a:t>biotravma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atelektotravma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ARDS’de</a:t>
            </a:r>
            <a:r>
              <a:rPr lang="tr-TR" dirty="0" smtClean="0"/>
              <a:t> Mekanik Ventilatör Tedavisi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79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b="1" dirty="0" smtClean="0"/>
              <a:t>Düşük </a:t>
            </a:r>
            <a:r>
              <a:rPr lang="tr-TR" b="1" dirty="0" err="1"/>
              <a:t>tidal</a:t>
            </a:r>
            <a:r>
              <a:rPr lang="tr-TR" b="1" dirty="0"/>
              <a:t> volüm stratejisi</a:t>
            </a:r>
            <a:r>
              <a:rPr lang="tr-TR" b="1" dirty="0" smtClean="0"/>
              <a:t>:</a:t>
            </a:r>
          </a:p>
          <a:p>
            <a:r>
              <a:rPr lang="tr-TR" dirty="0" smtClean="0"/>
              <a:t>ARDS </a:t>
            </a:r>
            <a:r>
              <a:rPr lang="tr-TR" dirty="0"/>
              <a:t>tedavisindeki en önemli gelişmelerdendir.</a:t>
            </a:r>
          </a:p>
          <a:p>
            <a:r>
              <a:rPr lang="tr-TR" dirty="0"/>
              <a:t>Başlangıç </a:t>
            </a:r>
            <a:r>
              <a:rPr lang="tr-TR" dirty="0" err="1"/>
              <a:t>tidal</a:t>
            </a:r>
            <a:r>
              <a:rPr lang="tr-TR" dirty="0"/>
              <a:t> volüm 6 ml/kg (ideal vücut ağırlığına göre)</a:t>
            </a:r>
          </a:p>
          <a:p>
            <a:r>
              <a:rPr lang="tr-TR" dirty="0"/>
              <a:t>Mortalite %40 azalmış.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 koruyucu ventilasyon-1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0610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    </a:t>
            </a:r>
            <a:r>
              <a:rPr lang="tr-TR" b="1" dirty="0" smtClean="0"/>
              <a:t>PEEP (</a:t>
            </a:r>
            <a:r>
              <a:rPr lang="tr-TR" b="1" dirty="0" err="1" smtClean="0"/>
              <a:t>Ekspiryum</a:t>
            </a:r>
            <a:r>
              <a:rPr lang="tr-TR" b="1" dirty="0" smtClean="0"/>
              <a:t> sonu pozitif basınç)</a:t>
            </a:r>
            <a:endParaRPr lang="tr-TR" b="1" dirty="0"/>
          </a:p>
          <a:p>
            <a:r>
              <a:rPr lang="tr-TR" dirty="0"/>
              <a:t>Ödem sıvısının </a:t>
            </a:r>
            <a:r>
              <a:rPr lang="tr-TR" dirty="0" err="1"/>
              <a:t>interstisyuma</a:t>
            </a:r>
            <a:r>
              <a:rPr lang="tr-TR" dirty="0"/>
              <a:t> yer değiştirmesi</a:t>
            </a:r>
          </a:p>
          <a:p>
            <a:r>
              <a:rPr lang="tr-TR" dirty="0" err="1"/>
              <a:t>Atelektazide</a:t>
            </a:r>
            <a:r>
              <a:rPr lang="tr-TR" dirty="0"/>
              <a:t> azalma</a:t>
            </a:r>
          </a:p>
          <a:p>
            <a:r>
              <a:rPr lang="tr-TR" dirty="0"/>
              <a:t>Sağdan sola </a:t>
            </a:r>
            <a:r>
              <a:rPr lang="tr-TR" dirty="0" err="1"/>
              <a:t>şantta</a:t>
            </a:r>
            <a:r>
              <a:rPr lang="tr-TR" dirty="0"/>
              <a:t> azalma</a:t>
            </a:r>
          </a:p>
          <a:p>
            <a:r>
              <a:rPr lang="tr-TR" dirty="0" err="1"/>
              <a:t>Kompliyansta</a:t>
            </a:r>
            <a:r>
              <a:rPr lang="tr-TR" dirty="0"/>
              <a:t> düzelme</a:t>
            </a:r>
          </a:p>
          <a:p>
            <a:r>
              <a:rPr lang="tr-TR" dirty="0" err="1"/>
              <a:t>Oksijenasyonda</a:t>
            </a:r>
            <a:r>
              <a:rPr lang="tr-TR" dirty="0"/>
              <a:t> düzelme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 koruyucu </a:t>
            </a:r>
            <a:r>
              <a:rPr lang="tr-TR" dirty="0" smtClean="0"/>
              <a:t>ventilasyon-2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025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</a:t>
            </a:r>
            <a:r>
              <a:rPr lang="tr-TR" b="1" dirty="0" err="1" smtClean="0"/>
              <a:t>Permisif</a:t>
            </a:r>
            <a:r>
              <a:rPr lang="tr-TR" b="1" dirty="0" smtClean="0"/>
              <a:t> </a:t>
            </a:r>
            <a:r>
              <a:rPr lang="tr-TR" b="1" dirty="0" err="1" smtClean="0"/>
              <a:t>Hiperkapni</a:t>
            </a:r>
            <a:endParaRPr lang="tr-TR" b="1" dirty="0" smtClean="0"/>
          </a:p>
          <a:p>
            <a:r>
              <a:rPr lang="tr-TR" dirty="0" smtClean="0"/>
              <a:t>Düşük </a:t>
            </a:r>
            <a:r>
              <a:rPr lang="tr-TR" dirty="0" err="1" smtClean="0"/>
              <a:t>tidal</a:t>
            </a:r>
            <a:r>
              <a:rPr lang="tr-TR" dirty="0" smtClean="0"/>
              <a:t> volüm verilmesinden dolayı akciğerlerde </a:t>
            </a:r>
            <a:r>
              <a:rPr lang="tr-TR" dirty="0" err="1" smtClean="0"/>
              <a:t>lerde</a:t>
            </a:r>
            <a:r>
              <a:rPr lang="tr-TR" dirty="0" smtClean="0"/>
              <a:t> CO2 atılımı azalır</a:t>
            </a:r>
          </a:p>
          <a:p>
            <a:r>
              <a:rPr lang="tr-TR" dirty="0" smtClean="0"/>
              <a:t>Bunun sonucunda </a:t>
            </a:r>
            <a:r>
              <a:rPr lang="tr-TR" dirty="0" err="1" smtClean="0"/>
              <a:t>hiperkapni</a:t>
            </a:r>
            <a:r>
              <a:rPr lang="tr-TR" dirty="0" smtClean="0"/>
              <a:t> ve </a:t>
            </a:r>
            <a:r>
              <a:rPr lang="tr-TR" dirty="0" err="1" smtClean="0"/>
              <a:t>respiratuvar</a:t>
            </a:r>
            <a:r>
              <a:rPr lang="tr-TR" dirty="0" smtClean="0"/>
              <a:t> </a:t>
            </a:r>
            <a:r>
              <a:rPr lang="tr-TR" dirty="0" err="1" smtClean="0"/>
              <a:t>asidoz</a:t>
            </a:r>
            <a:r>
              <a:rPr lang="tr-TR" dirty="0" smtClean="0"/>
              <a:t> gelişir</a:t>
            </a:r>
          </a:p>
          <a:p>
            <a:r>
              <a:rPr lang="tr-TR" dirty="0" smtClean="0"/>
              <a:t>Mekanizması tam açık değil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AC koruyucu </a:t>
            </a:r>
            <a:r>
              <a:rPr lang="tr-TR" dirty="0" smtClean="0"/>
              <a:t>ventilasyon-3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2494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   Sıvı tedavisi</a:t>
            </a:r>
          </a:p>
          <a:p>
            <a:r>
              <a:rPr lang="tr-TR" dirty="0" smtClean="0"/>
              <a:t>Pozitif sıvı balansından kaçınılmalı;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sz="2800" b="1" dirty="0" smtClean="0"/>
              <a:t>MV süresi</a:t>
            </a:r>
          </a:p>
          <a:p>
            <a:pPr marL="0" indent="0">
              <a:buNone/>
            </a:pPr>
            <a:r>
              <a:rPr lang="tr-TR" sz="2800" b="1" dirty="0" smtClean="0"/>
              <a:t>     mortalite  azalmış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Tedaviler-1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569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Kortikosteroid</a:t>
            </a:r>
            <a:endParaRPr lang="tr-TR" b="1" dirty="0" smtClean="0"/>
          </a:p>
          <a:p>
            <a:r>
              <a:rPr lang="tr-TR" dirty="0" smtClean="0"/>
              <a:t>Erken ağır ARDS: </a:t>
            </a:r>
            <a:r>
              <a:rPr lang="tr-TR" sz="2800" i="1" dirty="0" smtClean="0"/>
              <a:t>1 mg/kg </a:t>
            </a:r>
            <a:r>
              <a:rPr lang="tr-TR" sz="2800" i="1" dirty="0" err="1" smtClean="0"/>
              <a:t>i.v</a:t>
            </a:r>
            <a:r>
              <a:rPr lang="tr-TR" sz="2800" i="1" dirty="0" smtClean="0"/>
              <a:t> yükleme idamesinde 1 mg/kg/gün 14 gün verilir. </a:t>
            </a:r>
          </a:p>
          <a:p>
            <a:r>
              <a:rPr lang="tr-TR" dirty="0" err="1" smtClean="0"/>
              <a:t>Unresolving</a:t>
            </a:r>
            <a:r>
              <a:rPr lang="tr-TR" dirty="0" smtClean="0"/>
              <a:t> ARDS (</a:t>
            </a:r>
            <a:r>
              <a:rPr lang="tr-TR" dirty="0" err="1" smtClean="0"/>
              <a:t>subakut</a:t>
            </a:r>
            <a:r>
              <a:rPr lang="tr-TR" dirty="0" smtClean="0"/>
              <a:t>, </a:t>
            </a:r>
            <a:r>
              <a:rPr lang="tr-TR" dirty="0" err="1" smtClean="0"/>
              <a:t>fibrinoroliferatif</a:t>
            </a:r>
            <a:r>
              <a:rPr lang="tr-TR" dirty="0" smtClean="0"/>
              <a:t> faz): </a:t>
            </a:r>
            <a:r>
              <a:rPr lang="tr-TR" sz="2800" i="1" dirty="0" smtClean="0"/>
              <a:t>Düzelmeyen 7-14 günlerdeki hastalara 2 mg/kg </a:t>
            </a:r>
            <a:r>
              <a:rPr lang="tr-TR" sz="2800" i="1" dirty="0" err="1" smtClean="0"/>
              <a:t>i.v</a:t>
            </a:r>
            <a:r>
              <a:rPr lang="tr-TR" sz="2800" i="1" dirty="0" smtClean="0"/>
              <a:t> </a:t>
            </a:r>
            <a:r>
              <a:rPr lang="tr-TR" sz="2800" i="1" dirty="0" err="1" smtClean="0"/>
              <a:t>bolus</a:t>
            </a:r>
            <a:r>
              <a:rPr lang="tr-TR" sz="2800" i="1" dirty="0" smtClean="0"/>
              <a:t> idamesinde ise 2 mg/kg/gün 14 gün verilir.</a:t>
            </a:r>
            <a:endParaRPr lang="tr-TR" sz="2800" i="1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</a:t>
            </a:r>
            <a:r>
              <a:rPr lang="tr-TR" dirty="0" smtClean="0"/>
              <a:t>Tedaviler-2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577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    </a:t>
            </a:r>
            <a:r>
              <a:rPr lang="tr-TR" b="1" dirty="0" err="1" smtClean="0"/>
              <a:t>Prone</a:t>
            </a:r>
            <a:r>
              <a:rPr lang="tr-TR" b="1" dirty="0" smtClean="0"/>
              <a:t> pozisyon</a:t>
            </a:r>
          </a:p>
          <a:p>
            <a:r>
              <a:rPr lang="tr-TR" dirty="0"/>
              <a:t>Yapılan  çalışmalar, bilhassa erken safhada uygulanan </a:t>
            </a:r>
            <a:r>
              <a:rPr lang="tr-TR" dirty="0" err="1"/>
              <a:t>pron</a:t>
            </a:r>
            <a:r>
              <a:rPr lang="tr-TR" dirty="0"/>
              <a:t> pozisyonunun </a:t>
            </a:r>
            <a:r>
              <a:rPr lang="tr-TR" dirty="0" err="1"/>
              <a:t>oksijenizasyonu</a:t>
            </a:r>
            <a:r>
              <a:rPr lang="tr-TR" dirty="0"/>
              <a:t> düzelttiğini  göstermektedir.</a:t>
            </a:r>
          </a:p>
          <a:p>
            <a:r>
              <a:rPr lang="tr-TR" dirty="0" err="1"/>
              <a:t>Pron</a:t>
            </a:r>
            <a:r>
              <a:rPr lang="tr-TR" dirty="0"/>
              <a:t> pozisyonunun etki mekanizması olarak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r>
              <a:rPr lang="tr-TR" sz="2600" i="1" dirty="0" smtClean="0"/>
              <a:t>     1-Fonksiyonel </a:t>
            </a:r>
            <a:r>
              <a:rPr lang="tr-TR" sz="2600" i="1" dirty="0" err="1"/>
              <a:t>respiratuvar</a:t>
            </a:r>
            <a:r>
              <a:rPr lang="tr-TR" sz="2600" i="1" dirty="0"/>
              <a:t> kapasiteyi arttırması</a:t>
            </a:r>
          </a:p>
          <a:p>
            <a:pPr marL="0" indent="0">
              <a:buNone/>
            </a:pPr>
            <a:r>
              <a:rPr lang="tr-TR" sz="2600" i="1" dirty="0" smtClean="0"/>
              <a:t>     2 </a:t>
            </a:r>
            <a:r>
              <a:rPr lang="tr-TR" sz="2600" i="1" dirty="0"/>
              <a:t>- </a:t>
            </a:r>
            <a:r>
              <a:rPr lang="tr-TR" sz="2600" i="1" dirty="0" err="1"/>
              <a:t>Perfüzyon</a:t>
            </a:r>
            <a:r>
              <a:rPr lang="tr-TR" sz="2600" i="1" dirty="0"/>
              <a:t> dağılımını değiştirmesi, </a:t>
            </a:r>
          </a:p>
          <a:p>
            <a:pPr marL="0" indent="0">
              <a:buNone/>
            </a:pPr>
            <a:r>
              <a:rPr lang="tr-TR" sz="2600" i="1" dirty="0" smtClean="0"/>
              <a:t>     3 </a:t>
            </a:r>
            <a:r>
              <a:rPr lang="tr-TR" sz="2600" i="1" dirty="0"/>
              <a:t>- </a:t>
            </a:r>
            <a:r>
              <a:rPr lang="tr-TR" sz="2600" i="1" dirty="0" err="1"/>
              <a:t>Postural</a:t>
            </a:r>
            <a:r>
              <a:rPr lang="tr-TR" sz="2600" i="1" dirty="0"/>
              <a:t> drenaj sağlaması, </a:t>
            </a:r>
          </a:p>
          <a:p>
            <a:pPr marL="0" indent="0">
              <a:buNone/>
            </a:pPr>
            <a:r>
              <a:rPr lang="tr-TR" sz="2600" i="1" dirty="0" smtClean="0"/>
              <a:t>     4 </a:t>
            </a:r>
            <a:r>
              <a:rPr lang="tr-TR" sz="2600" i="1" dirty="0"/>
              <a:t>-</a:t>
            </a:r>
            <a:r>
              <a:rPr lang="tr-TR" sz="2600" i="1" dirty="0" err="1"/>
              <a:t>Diaframın</a:t>
            </a:r>
            <a:r>
              <a:rPr lang="tr-TR" sz="2600" i="1" dirty="0"/>
              <a:t> hareketli bölgesini değiştirmesi, </a:t>
            </a:r>
          </a:p>
          <a:p>
            <a:pPr marL="0" indent="0">
              <a:buNone/>
            </a:pPr>
            <a:r>
              <a:rPr lang="tr-TR" sz="2600" i="1" dirty="0" smtClean="0"/>
              <a:t>     5 </a:t>
            </a:r>
            <a:r>
              <a:rPr lang="tr-TR" sz="2600" i="1" dirty="0"/>
              <a:t>- Lenfatik akımı düzeltmesi kabul edilir.</a:t>
            </a:r>
          </a:p>
          <a:p>
            <a:endParaRPr lang="tr-TR" dirty="0"/>
          </a:p>
          <a:p>
            <a:endParaRPr lang="tr-TR" b="1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</a:t>
            </a:r>
            <a:r>
              <a:rPr lang="tr-TR" dirty="0" smtClean="0"/>
              <a:t>Tedaviler-3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6823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High-</a:t>
            </a:r>
            <a:r>
              <a:rPr lang="tr-TR" b="1" dirty="0" err="1" smtClean="0"/>
              <a:t>Frequency</a:t>
            </a:r>
            <a:r>
              <a:rPr lang="tr-TR" b="1" dirty="0" smtClean="0"/>
              <a:t> </a:t>
            </a:r>
            <a:r>
              <a:rPr lang="tr-TR" b="1" dirty="0"/>
              <a:t>Ventilasyon (HFV)</a:t>
            </a:r>
          </a:p>
          <a:p>
            <a:r>
              <a:rPr lang="tr-TR" dirty="0"/>
              <a:t>Özel bir </a:t>
            </a:r>
            <a:r>
              <a:rPr lang="tr-TR" dirty="0" err="1"/>
              <a:t>ventilatör</a:t>
            </a:r>
            <a:r>
              <a:rPr lang="tr-TR" dirty="0"/>
              <a:t> kullanarak </a:t>
            </a:r>
            <a:r>
              <a:rPr lang="tr-TR" dirty="0" err="1"/>
              <a:t>tidal</a:t>
            </a:r>
            <a:r>
              <a:rPr lang="tr-TR" dirty="0"/>
              <a:t> volüm 1-5 </a:t>
            </a:r>
            <a:r>
              <a:rPr lang="tr-TR" dirty="0" err="1"/>
              <a:t>mL</a:t>
            </a:r>
            <a:r>
              <a:rPr lang="tr-TR" dirty="0"/>
              <a:t>/kg, solunum sayısı dakikada 60-300 olacak şekilde set edilir. Konvansiyonel ventilasyon </a:t>
            </a:r>
            <a:r>
              <a:rPr lang="tr-TR" dirty="0" err="1"/>
              <a:t>modlarına</a:t>
            </a:r>
            <a:r>
              <a:rPr lang="tr-TR" dirty="0"/>
              <a:t> bir üstünlüğü kanıtlanmamış olup, ancak standart tedaviye </a:t>
            </a:r>
            <a:r>
              <a:rPr lang="tr-TR" dirty="0" err="1"/>
              <a:t>direnli</a:t>
            </a:r>
            <a:r>
              <a:rPr lang="tr-TR" dirty="0"/>
              <a:t> vakalarda denenebilir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Tedaviler-3</a:t>
            </a:r>
          </a:p>
        </p:txBody>
      </p:sp>
    </p:spTree>
    <p:extLst>
      <p:ext uri="{BB962C8B-B14F-4D97-AF65-F5344CB8AC3E}">
        <p14:creationId xmlns:p14="http://schemas.microsoft.com/office/powerpoint/2010/main" val="294758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5" y="2675467"/>
            <a:ext cx="8064896" cy="3450696"/>
          </a:xfrm>
        </p:spPr>
        <p:txBody>
          <a:bodyPr>
            <a:normAutofit/>
          </a:bodyPr>
          <a:lstStyle/>
          <a:p>
            <a:r>
              <a:rPr lang="tr-TR" dirty="0"/>
              <a:t>Ciddi nefes darlığı ve solunum sıkıntısı</a:t>
            </a:r>
          </a:p>
          <a:p>
            <a:r>
              <a:rPr lang="tr-TR" dirty="0"/>
              <a:t>Muayene bulguları: </a:t>
            </a:r>
            <a:r>
              <a:rPr lang="tr-TR" dirty="0" err="1"/>
              <a:t>Siyanoz</a:t>
            </a:r>
            <a:r>
              <a:rPr lang="tr-TR" dirty="0"/>
              <a:t>, taşikardi, </a:t>
            </a:r>
            <a:r>
              <a:rPr lang="tr-TR" dirty="0" err="1" smtClean="0"/>
              <a:t>takipne</a:t>
            </a:r>
            <a:r>
              <a:rPr lang="tr-TR" dirty="0" smtClean="0"/>
              <a:t> </a:t>
            </a:r>
            <a:r>
              <a:rPr lang="tr-TR" dirty="0"/>
              <a:t>gibi  </a:t>
            </a:r>
            <a:r>
              <a:rPr lang="tr-TR" dirty="0" err="1"/>
              <a:t>hipoksemiye</a:t>
            </a:r>
            <a:r>
              <a:rPr lang="tr-TR" dirty="0"/>
              <a:t> ait bulgular</a:t>
            </a:r>
          </a:p>
          <a:p>
            <a:r>
              <a:rPr lang="tr-TR" dirty="0"/>
              <a:t>Ateş, hipotansiyon, travma veya organ yetmezliği gibi </a:t>
            </a:r>
            <a:r>
              <a:rPr lang="tr-TR" dirty="0" err="1"/>
              <a:t>ARDS’ye</a:t>
            </a:r>
            <a:r>
              <a:rPr lang="tr-TR" dirty="0"/>
              <a:t> neden olan altta yatan hastalığın bulguları</a:t>
            </a:r>
          </a:p>
          <a:p>
            <a:r>
              <a:rPr lang="tr-TR" dirty="0"/>
              <a:t>Erken dönemde belirti ve bulgular AC ile sınırlıdır</a:t>
            </a:r>
          </a:p>
          <a:p>
            <a:r>
              <a:rPr lang="tr-TR" dirty="0"/>
              <a:t>Çoklu organ yetmezliğinde KC</a:t>
            </a:r>
            <a:r>
              <a:rPr lang="tr-TR" dirty="0" smtClean="0"/>
              <a:t>, böbrek </a:t>
            </a:r>
            <a:r>
              <a:rPr lang="tr-TR" dirty="0"/>
              <a:t>veya MSS ait klinik bulgular gelişebilir.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Belirti ve Bulgular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8108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2067" y="2204864"/>
            <a:ext cx="7732381" cy="4392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b="1" dirty="0" smtClean="0"/>
              <a:t>Nitrik </a:t>
            </a:r>
            <a:r>
              <a:rPr lang="tr-TR" b="1" dirty="0"/>
              <a:t>Oksit (NO) </a:t>
            </a:r>
            <a:r>
              <a:rPr lang="tr-TR" b="1" dirty="0" err="1"/>
              <a:t>İnhalasyonu</a:t>
            </a:r>
            <a:endParaRPr lang="tr-TR" b="1" dirty="0"/>
          </a:p>
          <a:p>
            <a:r>
              <a:rPr lang="tr-TR" dirty="0"/>
              <a:t>Nitrik oksit </a:t>
            </a:r>
            <a:r>
              <a:rPr lang="tr-TR" dirty="0" err="1"/>
              <a:t>inhalasyonu</a:t>
            </a:r>
            <a:r>
              <a:rPr lang="tr-TR" dirty="0"/>
              <a:t> </a:t>
            </a:r>
            <a:r>
              <a:rPr lang="tr-TR" dirty="0" err="1"/>
              <a:t>selektif</a:t>
            </a:r>
            <a:r>
              <a:rPr lang="tr-TR" dirty="0"/>
              <a:t> olarak </a:t>
            </a:r>
            <a:r>
              <a:rPr lang="tr-TR" dirty="0" err="1"/>
              <a:t>pulmoner</a:t>
            </a:r>
            <a:r>
              <a:rPr lang="tr-TR" dirty="0"/>
              <a:t>  </a:t>
            </a:r>
            <a:r>
              <a:rPr lang="tr-TR" dirty="0" err="1"/>
              <a:t>vazodilatasyon</a:t>
            </a:r>
            <a:r>
              <a:rPr lang="tr-TR" dirty="0"/>
              <a:t> yaparak iyi </a:t>
            </a:r>
            <a:r>
              <a:rPr lang="tr-TR" dirty="0" err="1"/>
              <a:t>ventile</a:t>
            </a:r>
            <a:r>
              <a:rPr lang="tr-TR" dirty="0"/>
              <a:t> edilen akciğer bölgelerinde </a:t>
            </a:r>
            <a:r>
              <a:rPr lang="tr-TR" dirty="0" err="1"/>
              <a:t>şant</a:t>
            </a:r>
            <a:r>
              <a:rPr lang="tr-TR" dirty="0"/>
              <a:t> fraksiyonunu azaltır, </a:t>
            </a:r>
            <a:r>
              <a:rPr lang="tr-TR" dirty="0" err="1"/>
              <a:t>oksijenizasyonu</a:t>
            </a:r>
            <a:r>
              <a:rPr lang="tr-TR" dirty="0"/>
              <a:t> arttırır, </a:t>
            </a:r>
            <a:r>
              <a:rPr lang="tr-TR" dirty="0" err="1"/>
              <a:t>pulmoner</a:t>
            </a:r>
            <a:r>
              <a:rPr lang="tr-TR" dirty="0"/>
              <a:t>  ödemi azaltır. </a:t>
            </a:r>
            <a:r>
              <a:rPr lang="tr-TR" dirty="0" err="1"/>
              <a:t>İnhale</a:t>
            </a:r>
            <a:r>
              <a:rPr lang="tr-TR" dirty="0"/>
              <a:t> NO hemoglobin tarafından hemen bağlanarak </a:t>
            </a:r>
            <a:r>
              <a:rPr lang="tr-TR" dirty="0" err="1"/>
              <a:t>inaktive</a:t>
            </a:r>
            <a:r>
              <a:rPr lang="tr-TR" dirty="0"/>
              <a:t> olduğu için sistemik etkisi görülmez.</a:t>
            </a:r>
          </a:p>
          <a:p>
            <a:r>
              <a:rPr lang="tr-TR" dirty="0"/>
              <a:t>Devamlı uygulamaya transport gibi herhangi bir nedenle ara verildiğinde hayatı tehdit eden </a:t>
            </a:r>
            <a:r>
              <a:rPr lang="tr-TR" dirty="0" err="1"/>
              <a:t>hipoksi</a:t>
            </a:r>
            <a:r>
              <a:rPr lang="tr-TR" dirty="0"/>
              <a:t> veya sağ kalp yetmezliği ile karşılaşılabilir. Standart tedavide tavsiye edilmemektedir.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</a:t>
            </a:r>
            <a:r>
              <a:rPr lang="tr-TR" dirty="0" smtClean="0"/>
              <a:t>Tedaviler-4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5746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b="1" dirty="0" smtClean="0"/>
              <a:t>ECMO (</a:t>
            </a:r>
            <a:r>
              <a:rPr lang="tr-TR" b="1" dirty="0" err="1" smtClean="0"/>
              <a:t>Extracorporeal</a:t>
            </a:r>
            <a:r>
              <a:rPr lang="tr-TR" b="1" dirty="0" smtClean="0"/>
              <a:t> </a:t>
            </a:r>
            <a:r>
              <a:rPr lang="tr-TR" b="1" dirty="0" err="1" smtClean="0"/>
              <a:t>membrane</a:t>
            </a:r>
            <a:r>
              <a:rPr lang="tr-TR" b="1" dirty="0" smtClean="0"/>
              <a:t> </a:t>
            </a:r>
            <a:r>
              <a:rPr lang="tr-TR" b="1" dirty="0" err="1" smtClean="0"/>
              <a:t>oxygenation</a:t>
            </a:r>
            <a:r>
              <a:rPr lang="tr-TR" b="1" dirty="0" smtClean="0"/>
              <a:t>)</a:t>
            </a:r>
          </a:p>
          <a:p>
            <a:r>
              <a:rPr lang="tr-TR" dirty="0" err="1" smtClean="0"/>
              <a:t>Refrakter</a:t>
            </a:r>
            <a:r>
              <a:rPr lang="tr-TR" dirty="0" smtClean="0"/>
              <a:t> </a:t>
            </a:r>
            <a:r>
              <a:rPr lang="tr-TR" dirty="0" err="1" smtClean="0"/>
              <a:t>hipoksemide</a:t>
            </a:r>
            <a:endParaRPr lang="tr-TR" dirty="0" smtClean="0"/>
          </a:p>
          <a:p>
            <a:r>
              <a:rPr lang="tr-TR" dirty="0" smtClean="0"/>
              <a:t>Büyük merkezler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Tedaviler-4</a:t>
            </a:r>
          </a:p>
        </p:txBody>
      </p:sp>
    </p:spTree>
    <p:extLst>
      <p:ext uri="{BB962C8B-B14F-4D97-AF65-F5344CB8AC3E}">
        <p14:creationId xmlns:p14="http://schemas.microsoft.com/office/powerpoint/2010/main" val="382184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Mortalite 1980’lerde %50-60 </a:t>
            </a:r>
          </a:p>
          <a:p>
            <a:r>
              <a:rPr lang="tr-TR" dirty="0"/>
              <a:t>1990’da %30-40</a:t>
            </a:r>
          </a:p>
          <a:p>
            <a:r>
              <a:rPr lang="tr-TR" dirty="0" smtClean="0"/>
              <a:t>Mortalite genellikle </a:t>
            </a:r>
            <a:r>
              <a:rPr lang="tr-TR" dirty="0"/>
              <a:t>sepsis ve çoklu organ yetmezliğine bağlı</a:t>
            </a:r>
          </a:p>
          <a:p>
            <a:r>
              <a:rPr lang="tr-TR" dirty="0" smtClean="0"/>
              <a:t>Mortalite erken </a:t>
            </a:r>
            <a:r>
              <a:rPr lang="tr-TR" dirty="0"/>
              <a:t>tanı ve tedavi, ve daha iyi </a:t>
            </a:r>
            <a:r>
              <a:rPr lang="tr-TR" dirty="0" err="1"/>
              <a:t>ventilatör</a:t>
            </a:r>
            <a:r>
              <a:rPr lang="tr-TR" dirty="0"/>
              <a:t> tedavileri ile azaltılabilir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465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1.Akut başlangıç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2.Akciğer X-ray de bilateral </a:t>
            </a:r>
            <a:r>
              <a:rPr lang="tr-TR" dirty="0" err="1" smtClean="0"/>
              <a:t>infiltrasyon</a:t>
            </a:r>
            <a:endParaRPr lang="en-US" dirty="0"/>
          </a:p>
          <a:p>
            <a:pPr marL="0" indent="0">
              <a:buNone/>
            </a:pPr>
            <a:r>
              <a:rPr lang="tr-TR" dirty="0" smtClean="0"/>
              <a:t>3.Solunum yetmezliğini açıklayacak kalp yetmezliği ve sıvı aşırı yüklenmesinin olmaması</a:t>
            </a:r>
          </a:p>
          <a:p>
            <a:pPr marL="0" indent="0">
              <a:buNone/>
            </a:pPr>
            <a:r>
              <a:rPr lang="tr-TR" dirty="0" smtClean="0"/>
              <a:t>4.</a:t>
            </a:r>
            <a:r>
              <a:rPr lang="en-US" dirty="0"/>
              <a:t> </a:t>
            </a:r>
            <a:r>
              <a:rPr lang="en-US" dirty="0" err="1"/>
              <a:t>Azalmış</a:t>
            </a:r>
            <a:r>
              <a:rPr lang="en-US" dirty="0"/>
              <a:t> PaO2/</a:t>
            </a:r>
            <a:r>
              <a:rPr lang="en-US" dirty="0" err="1"/>
              <a:t>FiO</a:t>
            </a:r>
            <a:r>
              <a:rPr lang="en-US" dirty="0"/>
              <a:t> 2  </a:t>
            </a:r>
            <a:r>
              <a:rPr lang="en-US" dirty="0" err="1"/>
              <a:t>oranı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sz="2600" i="1" dirty="0" smtClean="0">
                <a:solidFill>
                  <a:srgbClr val="FF0000"/>
                </a:solidFill>
              </a:rPr>
              <a:t>-</a:t>
            </a:r>
            <a:r>
              <a:rPr lang="en-US" sz="2600" i="1" dirty="0" err="1" smtClean="0">
                <a:solidFill>
                  <a:srgbClr val="FF0000"/>
                </a:solidFill>
              </a:rPr>
              <a:t>Hafif</a:t>
            </a:r>
            <a:r>
              <a:rPr lang="en-US" sz="2600" i="1" dirty="0" smtClean="0">
                <a:solidFill>
                  <a:srgbClr val="FF0000"/>
                </a:solidFill>
              </a:rPr>
              <a:t> </a:t>
            </a:r>
            <a:r>
              <a:rPr lang="en-US" sz="2600" i="1" dirty="0">
                <a:solidFill>
                  <a:srgbClr val="FF0000"/>
                </a:solidFill>
              </a:rPr>
              <a:t>ARDS: 201 - 300 mmHg</a:t>
            </a:r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    -</a:t>
            </a:r>
            <a:r>
              <a:rPr lang="en-US" sz="2600" i="1" dirty="0" err="1" smtClean="0">
                <a:solidFill>
                  <a:srgbClr val="FF0000"/>
                </a:solidFill>
              </a:rPr>
              <a:t>Orta</a:t>
            </a:r>
            <a:r>
              <a:rPr lang="en-US" sz="2600" i="1" dirty="0" smtClean="0">
                <a:solidFill>
                  <a:srgbClr val="FF0000"/>
                </a:solidFill>
              </a:rPr>
              <a:t> </a:t>
            </a:r>
            <a:r>
              <a:rPr lang="en-US" sz="2600" i="1" dirty="0">
                <a:solidFill>
                  <a:srgbClr val="FF0000"/>
                </a:solidFill>
              </a:rPr>
              <a:t>ARDS: 101 - 200 mmHg </a:t>
            </a:r>
          </a:p>
          <a:p>
            <a:pPr marL="0" indent="0">
              <a:buNone/>
            </a:pPr>
            <a:r>
              <a:rPr lang="tr-TR" sz="2600" i="1" dirty="0" smtClean="0">
                <a:solidFill>
                  <a:srgbClr val="FF0000"/>
                </a:solidFill>
              </a:rPr>
              <a:t>    -</a:t>
            </a:r>
            <a:r>
              <a:rPr lang="en-US" sz="2600" i="1" dirty="0" err="1" smtClean="0">
                <a:solidFill>
                  <a:srgbClr val="FF0000"/>
                </a:solidFill>
              </a:rPr>
              <a:t>Ağır</a:t>
            </a:r>
            <a:r>
              <a:rPr lang="en-US" sz="2600" i="1" dirty="0" smtClean="0">
                <a:solidFill>
                  <a:srgbClr val="FF0000"/>
                </a:solidFill>
              </a:rPr>
              <a:t>  </a:t>
            </a:r>
            <a:r>
              <a:rPr lang="en-US" sz="2600" i="1" dirty="0">
                <a:solidFill>
                  <a:srgbClr val="FF0000"/>
                </a:solidFill>
              </a:rPr>
              <a:t>ARDS: ≤ 100 mmHg</a:t>
            </a:r>
          </a:p>
          <a:p>
            <a:pPr marL="0" indent="0">
              <a:buNone/>
            </a:pPr>
            <a:r>
              <a:rPr lang="en-US" dirty="0"/>
              <a:t>(a minimum PEEP of 5 </a:t>
            </a:r>
            <a:r>
              <a:rPr lang="en-US" dirty="0" err="1"/>
              <a:t>cmH</a:t>
            </a:r>
            <a:r>
              <a:rPr lang="en-US" dirty="0"/>
              <a:t> </a:t>
            </a:r>
            <a:r>
              <a:rPr lang="en-US" dirty="0" smtClean="0"/>
              <a:t>2O)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dirty="0"/>
              <a:t>ARDS </a:t>
            </a:r>
            <a:r>
              <a:rPr lang="tr-TR" dirty="0" smtClean="0"/>
              <a:t>Tanı Kriterleri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ARDS nedenleri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</a:t>
            </a:r>
            <a:r>
              <a:rPr lang="tr-TR" b="1" dirty="0" err="1" smtClean="0"/>
              <a:t>İnfeksiyon</a:t>
            </a:r>
            <a:r>
              <a:rPr lang="tr-TR" b="1" dirty="0" smtClean="0"/>
              <a:t> ilişkili</a:t>
            </a:r>
          </a:p>
          <a:p>
            <a:r>
              <a:rPr lang="tr-TR" dirty="0" smtClean="0"/>
              <a:t>Pnömoni</a:t>
            </a:r>
          </a:p>
          <a:p>
            <a:r>
              <a:rPr lang="tr-TR" dirty="0" smtClean="0"/>
              <a:t>Sepsis</a:t>
            </a:r>
          </a:p>
          <a:p>
            <a:r>
              <a:rPr lang="tr-TR" dirty="0" smtClean="0"/>
              <a:t>Ciddi sepsis</a:t>
            </a:r>
          </a:p>
          <a:p>
            <a:r>
              <a:rPr lang="tr-TR" dirty="0" smtClean="0"/>
              <a:t>Septik şok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355976" y="2679192"/>
            <a:ext cx="4111368" cy="3774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  </a:t>
            </a:r>
            <a:r>
              <a:rPr lang="tr-TR" b="1" dirty="0" err="1" smtClean="0"/>
              <a:t>Non-infeksiyöz</a:t>
            </a:r>
            <a:r>
              <a:rPr lang="tr-TR" b="1" dirty="0" smtClean="0"/>
              <a:t> nedenler</a:t>
            </a:r>
          </a:p>
          <a:p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endParaRPr lang="tr-TR" dirty="0" smtClean="0"/>
          </a:p>
          <a:p>
            <a:r>
              <a:rPr lang="tr-TR" dirty="0" smtClean="0"/>
              <a:t>Kan transfüzyonları</a:t>
            </a:r>
          </a:p>
          <a:p>
            <a:r>
              <a:rPr lang="tr-TR" dirty="0" err="1" smtClean="0"/>
              <a:t>Multisistem</a:t>
            </a:r>
            <a:r>
              <a:rPr lang="tr-TR" dirty="0" smtClean="0"/>
              <a:t> travma</a:t>
            </a:r>
          </a:p>
          <a:p>
            <a:r>
              <a:rPr lang="tr-TR" dirty="0" err="1" smtClean="0"/>
              <a:t>Pankreatit</a:t>
            </a:r>
            <a:endParaRPr lang="tr-TR" dirty="0" smtClean="0"/>
          </a:p>
          <a:p>
            <a:r>
              <a:rPr lang="tr-TR" dirty="0" smtClean="0"/>
              <a:t>İlaç aşırı dozu</a:t>
            </a:r>
          </a:p>
          <a:p>
            <a:r>
              <a:rPr lang="tr-TR" dirty="0" err="1" smtClean="0"/>
              <a:t>Toksik</a:t>
            </a:r>
            <a:r>
              <a:rPr lang="tr-TR" dirty="0" smtClean="0"/>
              <a:t> gaz </a:t>
            </a:r>
            <a:r>
              <a:rPr lang="tr-TR" dirty="0" err="1" smtClean="0"/>
              <a:t>inhalasyonu</a:t>
            </a:r>
            <a:endParaRPr lang="tr-TR" dirty="0" smtClean="0"/>
          </a:p>
          <a:p>
            <a:r>
              <a:rPr lang="tr-TR" dirty="0" smtClean="0"/>
              <a:t>Boğulma</a:t>
            </a:r>
          </a:p>
          <a:p>
            <a:r>
              <a:rPr lang="tr-TR" dirty="0" err="1" smtClean="0"/>
              <a:t>Amniyon</a:t>
            </a:r>
            <a:r>
              <a:rPr lang="tr-TR" dirty="0" smtClean="0"/>
              <a:t> sıvı </a:t>
            </a:r>
            <a:r>
              <a:rPr lang="tr-TR" dirty="0" err="1" smtClean="0"/>
              <a:t>embolisi</a:t>
            </a:r>
            <a:endParaRPr lang="tr-TR" dirty="0" smtClean="0"/>
          </a:p>
          <a:p>
            <a:r>
              <a:rPr lang="tr-TR" dirty="0" err="1" smtClean="0"/>
              <a:t>Vaskulit-pulmoner</a:t>
            </a:r>
            <a:r>
              <a:rPr lang="tr-TR" dirty="0" smtClean="0"/>
              <a:t> </a:t>
            </a:r>
            <a:r>
              <a:rPr lang="tr-TR" dirty="0" err="1" smtClean="0"/>
              <a:t>hemoraji</a:t>
            </a:r>
            <a:endParaRPr lang="tr-TR" dirty="0" smtClean="0"/>
          </a:p>
          <a:p>
            <a:r>
              <a:rPr lang="tr-TR" dirty="0" smtClean="0"/>
              <a:t>Yanıklar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973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708920"/>
            <a:ext cx="5212101" cy="3450696"/>
          </a:xfrm>
        </p:spPr>
        <p:txBody>
          <a:bodyPr/>
          <a:lstStyle/>
          <a:p>
            <a:r>
              <a:rPr lang="tr-TR" dirty="0"/>
              <a:t>Başlatıcı olay</a:t>
            </a:r>
          </a:p>
          <a:p>
            <a:r>
              <a:rPr lang="tr-TR" dirty="0" err="1"/>
              <a:t>İnflamatuvar</a:t>
            </a:r>
            <a:r>
              <a:rPr lang="tr-TR" dirty="0"/>
              <a:t> </a:t>
            </a:r>
            <a:r>
              <a:rPr lang="tr-TR" dirty="0" err="1"/>
              <a:t>mediyatörler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-</a:t>
            </a:r>
            <a:r>
              <a:rPr lang="tr-TR" dirty="0" err="1" smtClean="0"/>
              <a:t>Mikrovasküler</a:t>
            </a:r>
            <a:r>
              <a:rPr lang="tr-TR" dirty="0" smtClean="0"/>
              <a:t> </a:t>
            </a:r>
            <a:r>
              <a:rPr lang="tr-TR" dirty="0" err="1"/>
              <a:t>endotel</a:t>
            </a:r>
            <a:r>
              <a:rPr lang="tr-TR" dirty="0"/>
              <a:t> hasarı</a:t>
            </a:r>
          </a:p>
          <a:p>
            <a:pPr marL="0" indent="0">
              <a:buNone/>
            </a:pPr>
            <a:r>
              <a:rPr lang="tr-TR" dirty="0" smtClean="0"/>
              <a:t>     -</a:t>
            </a:r>
            <a:r>
              <a:rPr lang="tr-TR" dirty="0" err="1" smtClean="0"/>
              <a:t>Alveoler</a:t>
            </a:r>
            <a:r>
              <a:rPr lang="tr-TR" dirty="0" smtClean="0"/>
              <a:t> </a:t>
            </a:r>
            <a:r>
              <a:rPr lang="tr-TR" dirty="0" err="1"/>
              <a:t>epitel</a:t>
            </a:r>
            <a:r>
              <a:rPr lang="tr-TR" dirty="0"/>
              <a:t> hasarı</a:t>
            </a:r>
          </a:p>
          <a:p>
            <a:pPr marL="0" indent="0">
              <a:buNone/>
            </a:pPr>
            <a:r>
              <a:rPr lang="tr-TR" dirty="0" smtClean="0"/>
              <a:t>     -</a:t>
            </a:r>
            <a:r>
              <a:rPr lang="tr-TR" dirty="0" err="1" smtClean="0"/>
              <a:t>Permeabilite</a:t>
            </a:r>
            <a:r>
              <a:rPr lang="tr-TR" dirty="0" smtClean="0"/>
              <a:t> </a:t>
            </a:r>
            <a:r>
              <a:rPr lang="tr-TR" dirty="0"/>
              <a:t>artışına bağlı </a:t>
            </a:r>
            <a:r>
              <a:rPr lang="tr-TR" dirty="0" err="1"/>
              <a:t>alveoler</a:t>
            </a:r>
            <a:r>
              <a:rPr lang="tr-TR" dirty="0"/>
              <a:t> ödem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Patogenez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36" y="1723354"/>
            <a:ext cx="3891014" cy="503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1366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128" y="159235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1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 Akut </a:t>
            </a:r>
            <a:r>
              <a:rPr lang="tr-TR" b="1" dirty="0" err="1">
                <a:solidFill>
                  <a:srgbClr val="FF0000"/>
                </a:solidFill>
              </a:rPr>
              <a:t>eksudatif</a:t>
            </a:r>
            <a:r>
              <a:rPr lang="tr-TR" b="1" dirty="0">
                <a:solidFill>
                  <a:srgbClr val="FF0000"/>
                </a:solidFill>
              </a:rPr>
              <a:t> faz</a:t>
            </a:r>
          </a:p>
          <a:p>
            <a:r>
              <a:rPr lang="tr-TR" dirty="0"/>
              <a:t>Hızlı başlayan solunum yetmezliği</a:t>
            </a:r>
          </a:p>
          <a:p>
            <a:r>
              <a:rPr lang="tr-TR" dirty="0" err="1"/>
              <a:t>İnflamatuvar</a:t>
            </a:r>
            <a:r>
              <a:rPr lang="tr-TR" dirty="0"/>
              <a:t> hücre </a:t>
            </a:r>
            <a:r>
              <a:rPr lang="tr-TR" dirty="0" err="1"/>
              <a:t>infiltrasyonuna</a:t>
            </a:r>
            <a:r>
              <a:rPr lang="tr-TR" dirty="0"/>
              <a:t> bağlı </a:t>
            </a:r>
            <a:r>
              <a:rPr lang="tr-TR" dirty="0" err="1"/>
              <a:t>alveoler</a:t>
            </a:r>
            <a:r>
              <a:rPr lang="tr-TR" dirty="0"/>
              <a:t> hasar </a:t>
            </a:r>
          </a:p>
          <a:p>
            <a:r>
              <a:rPr lang="tr-TR" dirty="0" err="1"/>
              <a:t>Hyalin</a:t>
            </a:r>
            <a:r>
              <a:rPr lang="tr-TR" dirty="0"/>
              <a:t> </a:t>
            </a:r>
            <a:r>
              <a:rPr lang="tr-TR" dirty="0" err="1"/>
              <a:t>membran</a:t>
            </a:r>
            <a:r>
              <a:rPr lang="tr-TR" dirty="0"/>
              <a:t> oluşumu</a:t>
            </a:r>
          </a:p>
          <a:p>
            <a:r>
              <a:rPr lang="tr-TR" dirty="0" err="1"/>
              <a:t>Kapiller</a:t>
            </a:r>
            <a:r>
              <a:rPr lang="tr-TR" dirty="0"/>
              <a:t> hasar</a:t>
            </a:r>
          </a:p>
          <a:p>
            <a:r>
              <a:rPr lang="tr-TR" dirty="0"/>
              <a:t>Alveollerde proteinden zengin ödem sıvısı </a:t>
            </a:r>
          </a:p>
          <a:p>
            <a:r>
              <a:rPr lang="tr-TR" dirty="0" err="1"/>
              <a:t>Alveoler</a:t>
            </a:r>
            <a:r>
              <a:rPr lang="tr-TR" dirty="0"/>
              <a:t> </a:t>
            </a:r>
            <a:r>
              <a:rPr lang="tr-TR" dirty="0" err="1"/>
              <a:t>epitelde</a:t>
            </a:r>
            <a:r>
              <a:rPr lang="tr-TR" dirty="0"/>
              <a:t> yırtılma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ARDS </a:t>
            </a:r>
            <a:r>
              <a:rPr lang="tr-TR" dirty="0" err="1" smtClean="0"/>
              <a:t>Patofizyolojik</a:t>
            </a:r>
            <a:r>
              <a:rPr lang="tr-TR" dirty="0" smtClean="0"/>
              <a:t> Evreleme-1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93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</a:t>
            </a:r>
            <a:r>
              <a:rPr lang="tr-TR" b="1" dirty="0" err="1" smtClean="0">
                <a:solidFill>
                  <a:srgbClr val="FF0000"/>
                </a:solidFill>
              </a:rPr>
              <a:t>Subakut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r>
              <a:rPr lang="tr-TR" b="1" dirty="0" err="1">
                <a:solidFill>
                  <a:srgbClr val="FF0000"/>
                </a:solidFill>
              </a:rPr>
              <a:t>proliferatif</a:t>
            </a:r>
            <a:r>
              <a:rPr lang="tr-TR" b="1" dirty="0">
                <a:solidFill>
                  <a:srgbClr val="FF0000"/>
                </a:solidFill>
              </a:rPr>
              <a:t> faz</a:t>
            </a:r>
          </a:p>
          <a:p>
            <a:r>
              <a:rPr lang="tr-TR" dirty="0"/>
              <a:t>Israrlı </a:t>
            </a:r>
            <a:r>
              <a:rPr lang="tr-TR" dirty="0" err="1"/>
              <a:t>hipoksi</a:t>
            </a:r>
            <a:endParaRPr lang="tr-TR" dirty="0"/>
          </a:p>
          <a:p>
            <a:r>
              <a:rPr lang="tr-TR" dirty="0" err="1"/>
              <a:t>Hiperkarbi</a:t>
            </a:r>
            <a:r>
              <a:rPr lang="tr-TR" dirty="0"/>
              <a:t> gelişimi</a:t>
            </a:r>
          </a:p>
          <a:p>
            <a:r>
              <a:rPr lang="tr-TR" dirty="0" err="1"/>
              <a:t>Fibrozing</a:t>
            </a:r>
            <a:r>
              <a:rPr lang="tr-TR" dirty="0"/>
              <a:t> </a:t>
            </a:r>
            <a:r>
              <a:rPr lang="tr-TR" dirty="0" err="1"/>
              <a:t>alveolit</a:t>
            </a:r>
            <a:endParaRPr lang="tr-TR" dirty="0"/>
          </a:p>
          <a:p>
            <a:r>
              <a:rPr lang="tr-TR" dirty="0"/>
              <a:t>Akciğer </a:t>
            </a:r>
            <a:r>
              <a:rPr lang="tr-TR" dirty="0" err="1"/>
              <a:t>kompliyansında</a:t>
            </a:r>
            <a:r>
              <a:rPr lang="tr-TR" dirty="0"/>
              <a:t> azalma </a:t>
            </a:r>
          </a:p>
          <a:p>
            <a:r>
              <a:rPr lang="tr-TR" dirty="0" err="1"/>
              <a:t>Pulmoner</a:t>
            </a:r>
            <a:r>
              <a:rPr lang="tr-TR" dirty="0"/>
              <a:t> hipertansiyon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ARDS </a:t>
            </a:r>
            <a:r>
              <a:rPr lang="tr-TR" dirty="0" err="1"/>
              <a:t>Patofizyolojik</a:t>
            </a:r>
            <a:r>
              <a:rPr lang="tr-TR" dirty="0"/>
              <a:t> </a:t>
            </a:r>
            <a:r>
              <a:rPr lang="tr-TR" dirty="0" smtClean="0"/>
              <a:t>Evreleme-2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166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</a:rPr>
              <a:t>    Kronik </a:t>
            </a:r>
            <a:r>
              <a:rPr lang="tr-TR" b="1" dirty="0">
                <a:solidFill>
                  <a:srgbClr val="FF0000"/>
                </a:solidFill>
              </a:rPr>
              <a:t>faz</a:t>
            </a:r>
          </a:p>
          <a:p>
            <a:r>
              <a:rPr lang="tr-TR" dirty="0"/>
              <a:t>Alveol, </a:t>
            </a:r>
            <a:r>
              <a:rPr lang="tr-TR" dirty="0" err="1"/>
              <a:t>bronşiyol</a:t>
            </a:r>
            <a:r>
              <a:rPr lang="tr-TR" dirty="0"/>
              <a:t> ve </a:t>
            </a:r>
            <a:r>
              <a:rPr lang="tr-TR" dirty="0" err="1"/>
              <a:t>kapillerlerde</a:t>
            </a:r>
            <a:r>
              <a:rPr lang="tr-TR" dirty="0"/>
              <a:t> tıkanma 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  <a:r>
              <a:rPr lang="tr-TR" b="1" dirty="0" smtClean="0">
                <a:solidFill>
                  <a:srgbClr val="FF0000"/>
                </a:solidFill>
              </a:rPr>
              <a:t>İyileşme </a:t>
            </a:r>
            <a:r>
              <a:rPr lang="tr-TR" b="1" dirty="0">
                <a:solidFill>
                  <a:srgbClr val="FF0000"/>
                </a:solidFill>
              </a:rPr>
              <a:t>fazı</a:t>
            </a:r>
          </a:p>
          <a:p>
            <a:r>
              <a:rPr lang="tr-TR" dirty="0" err="1"/>
              <a:t>Hipokside</a:t>
            </a:r>
            <a:r>
              <a:rPr lang="tr-TR" dirty="0"/>
              <a:t> kademeli düzelme</a:t>
            </a:r>
          </a:p>
          <a:p>
            <a:r>
              <a:rPr lang="tr-TR" dirty="0"/>
              <a:t>Akciğer </a:t>
            </a:r>
            <a:r>
              <a:rPr lang="tr-TR" dirty="0" err="1"/>
              <a:t>kompliyansında</a:t>
            </a:r>
            <a:r>
              <a:rPr lang="tr-TR" dirty="0"/>
              <a:t> düzelme</a:t>
            </a:r>
          </a:p>
          <a:p>
            <a:r>
              <a:rPr lang="tr-TR" dirty="0"/>
              <a:t>Radyolojik değişikliklerin düzelmesi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ARDS </a:t>
            </a:r>
            <a:r>
              <a:rPr lang="tr-TR" dirty="0" err="1"/>
              <a:t>Patofizyolojik</a:t>
            </a:r>
            <a:r>
              <a:rPr lang="tr-TR" dirty="0"/>
              <a:t> </a:t>
            </a:r>
            <a:r>
              <a:rPr lang="tr-TR" dirty="0" smtClean="0"/>
              <a:t>Evreleme-3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588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</TotalTime>
  <Words>910</Words>
  <Application>Microsoft Office PowerPoint</Application>
  <PresentationFormat>Ekran Gösterisi (4:3)</PresentationFormat>
  <Paragraphs>185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Dalga Biçimi</vt:lpstr>
      <vt:lpstr>AKUT RESPİRATUVAR DİSTRES SENDROMU (ARDS)</vt:lpstr>
      <vt:lpstr>Öğrenme Hedefleri</vt:lpstr>
      <vt:lpstr>Belirti ve Bulgular</vt:lpstr>
      <vt:lpstr>ARDS Tanı Kriterleri</vt:lpstr>
      <vt:lpstr>ARDS nedenleri</vt:lpstr>
      <vt:lpstr>Patogenez</vt:lpstr>
      <vt:lpstr>ARDS Patofizyolojik Evreleme-1</vt:lpstr>
      <vt:lpstr>ARDS Patofizyolojik Evreleme-2</vt:lpstr>
      <vt:lpstr>ARDS Patofizyolojik Evreleme-3</vt:lpstr>
      <vt:lpstr>Teşhis</vt:lpstr>
      <vt:lpstr>Arteriel kan gazı analizi </vt:lpstr>
      <vt:lpstr>Chest X- ray </vt:lpstr>
      <vt:lpstr>Chest X- ray</vt:lpstr>
      <vt:lpstr>Bilgisayarlı Tomografi </vt:lpstr>
      <vt:lpstr>Bilgisayarlı Tomografi</vt:lpstr>
      <vt:lpstr>EKO </vt:lpstr>
      <vt:lpstr>BAL</vt:lpstr>
      <vt:lpstr>Ayırıcı Tanı </vt:lpstr>
      <vt:lpstr>KARDİYOJENİK ÖDEM </vt:lpstr>
      <vt:lpstr>Tedavi</vt:lpstr>
      <vt:lpstr>Tedavi</vt:lpstr>
      <vt:lpstr>ARDS’de Mekanik Ventilatör Tedavisi</vt:lpstr>
      <vt:lpstr>AC koruyucu ventilasyon-1</vt:lpstr>
      <vt:lpstr>AC koruyucu ventilasyon-2</vt:lpstr>
      <vt:lpstr>AC koruyucu ventilasyon-3</vt:lpstr>
      <vt:lpstr>Diğer Tedaviler-1</vt:lpstr>
      <vt:lpstr>Diğer Tedaviler-2</vt:lpstr>
      <vt:lpstr>Diğer Tedaviler-3</vt:lpstr>
      <vt:lpstr>Diğer Tedaviler-3</vt:lpstr>
      <vt:lpstr>Diğer Tedaviler-4</vt:lpstr>
      <vt:lpstr>Diğer Tedaviler-4</vt:lpstr>
      <vt:lpstr>SONUÇ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RESPİRATUVAR DİSTRES SENDROMU (ARDS)</dc:title>
  <dc:creator>hp</dc:creator>
  <cp:lastModifiedBy>hp</cp:lastModifiedBy>
  <cp:revision>28</cp:revision>
  <dcterms:created xsi:type="dcterms:W3CDTF">2014-09-01T12:03:40Z</dcterms:created>
  <dcterms:modified xsi:type="dcterms:W3CDTF">2014-12-16T09:56:32Z</dcterms:modified>
</cp:coreProperties>
</file>