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</p:sldMasterIdLst>
  <p:notesMasterIdLst>
    <p:notesMasterId r:id="rId43"/>
  </p:notesMasterIdLst>
  <p:sldIdLst>
    <p:sldId id="330" r:id="rId5"/>
    <p:sldId id="259" r:id="rId6"/>
    <p:sldId id="261" r:id="rId7"/>
    <p:sldId id="262" r:id="rId8"/>
    <p:sldId id="289" r:id="rId9"/>
    <p:sldId id="264" r:id="rId10"/>
    <p:sldId id="265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29" r:id="rId36"/>
    <p:sldId id="314" r:id="rId37"/>
    <p:sldId id="315" r:id="rId38"/>
    <p:sldId id="316" r:id="rId39"/>
    <p:sldId id="323" r:id="rId40"/>
    <p:sldId id="324" r:id="rId41"/>
    <p:sldId id="32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95" autoAdjust="0"/>
  </p:normalViewPr>
  <p:slideViewPr>
    <p:cSldViewPr>
      <p:cViewPr varScale="1">
        <p:scale>
          <a:sx n="89" d="100"/>
          <a:sy n="89" d="100"/>
        </p:scale>
        <p:origin x="13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9346F-3745-494B-9062-77AF1922EA84}" type="datetimeFigureOut">
              <a:rPr lang="en-US" smtClean="0"/>
              <a:pPr/>
              <a:t>11/6/2018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67F69-9EE0-4F35-8FD5-B51DB9047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9602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60087-91B0-4F92-92B2-6FD31BB9FCDC}" type="slidenum">
              <a:rPr lang="en-US"/>
              <a:pPr/>
              <a:t>10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03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822D4-254C-4A6A-8F83-DE381D13D8E8}" type="slidenum">
              <a:rPr lang="en-US"/>
              <a:pPr/>
              <a:t>11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64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1CBCD-869C-4946-BA97-B4EDC94FCBD7}" type="slidenum">
              <a:rPr lang="en-US"/>
              <a:pPr/>
              <a:t>12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08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5FE6A-38C9-4365-8E61-20BFA5CC7C65}" type="slidenum">
              <a:rPr lang="en-US"/>
              <a:pPr/>
              <a:t>13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76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C8D97-8E41-4CB0-9CD6-4A888A30EC18}" type="slidenum">
              <a:rPr lang="en-US"/>
              <a:pPr/>
              <a:t>14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55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E0AAB4-A82C-4495-B308-8258C6374F42}" type="slidenum">
              <a:rPr lang="en-US"/>
              <a:pPr/>
              <a:t>15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22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B669E-BA46-4A15-A139-E79F4A549D4D}" type="slidenum">
              <a:rPr lang="en-US"/>
              <a:pPr/>
              <a:t>16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75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0276F-0C3E-44B1-9164-A67A6CE5FF32}" type="slidenum">
              <a:rPr lang="en-US"/>
              <a:pPr/>
              <a:t>17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35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39183-F407-44A2-8329-D9A38153288F}" type="slidenum">
              <a:rPr lang="en-US"/>
              <a:pPr/>
              <a:t>18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26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FE3A8-11AD-48E1-9629-A17A073D26D2}" type="slidenum">
              <a:rPr lang="en-US"/>
              <a:pPr/>
              <a:t>19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pigs can speak … does get a little grey which product</a:t>
            </a:r>
            <a:r>
              <a:rPr lang="en-US" baseline="0" dirty="0" smtClean="0"/>
              <a:t> owner (are they part of the team?)</a:t>
            </a:r>
          </a:p>
          <a:p>
            <a:r>
              <a:rPr lang="en-US" baseline="0" dirty="0" smtClean="0"/>
              <a:t>Fines for people who are late – the fine can be money i.e. to buy cakes for end of sprint, or some penalty such as sing a song, wear a silly hat. Whatever works best for the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New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Product. Development Game. by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Hirotaka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Takeuchi and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Ikujiro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Nonaka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Download from http://apln-richmond.pbwiki.com/f/New+New+Prod+Devel+Game.pdf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7F69-9EE0-4F35-8FD5-B51DB904785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733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E1345-10EB-4560-A863-26320C52ADDC}" type="slidenum">
              <a:rPr lang="en-US"/>
              <a:pPr/>
              <a:t>20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99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FC0131-0DBB-4F39-A9FF-8990B492C663}" type="slidenum">
              <a:rPr lang="en-US"/>
              <a:pPr/>
              <a:t>21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87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9D523-B73B-46CC-BA2F-253085A01254}" type="slidenum">
              <a:rPr lang="en-US"/>
              <a:pPr/>
              <a:t>22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09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C16BA-5977-46D1-A5DE-A56FC74E5F25}" type="slidenum">
              <a:rPr lang="en-US"/>
              <a:pPr/>
              <a:t>23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41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5D721-3F62-43B1-B25D-E99118E3D572}" type="slidenum">
              <a:rPr lang="en-US"/>
              <a:pPr/>
              <a:t>24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8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A0A31-B21A-452C-8DC6-05B478496D6E}" type="slidenum">
              <a:rPr lang="en-US"/>
              <a:pPr/>
              <a:t>25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70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543E3-D385-48DC-8D66-8DCA37E933B6}" type="slidenum">
              <a:rPr lang="en-US"/>
              <a:pPr/>
              <a:t>26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estimates</a:t>
            </a:r>
            <a:r>
              <a:rPr lang="en-US" baseline="0" dirty="0" smtClean="0"/>
              <a:t> are in story points, these give a relative estimate between the items, not a fixed one in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43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BACC7-B18B-4EF4-8D09-FBCF06BD4FC7}" type="slidenum">
              <a:rPr lang="en-US"/>
              <a:pPr/>
              <a:t>27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FFF2A-5084-413F-9883-EEA4401B419D}" type="slidenum">
              <a:rPr lang="en-US"/>
              <a:pPr/>
              <a:t>28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752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ADBDC-8186-4772-8A7C-71D9F07F84F4}" type="slidenum">
              <a:rPr lang="en-US"/>
              <a:pPr/>
              <a:t>29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see how the sprint backlog goes down over the sprint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5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7F69-9EE0-4F35-8FD5-B51DB904785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9542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9A443-7A78-454F-AF0E-9E891240E295}" type="slidenum">
              <a:rPr lang="en-US"/>
              <a:pPr/>
              <a:t>30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daily estimates are used to plot the sprint </a:t>
            </a:r>
            <a:r>
              <a:rPr lang="en-US" dirty="0" err="1" smtClean="0"/>
              <a:t>burndown</a:t>
            </a:r>
            <a:r>
              <a:rPr lang="en-US" dirty="0" smtClean="0"/>
              <a:t>,</a:t>
            </a:r>
            <a:r>
              <a:rPr lang="en-US" baseline="0" dirty="0" smtClean="0"/>
              <a:t> the work remaining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579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B99FD-B170-4F8B-AE21-9D5E83932198}" type="slidenum">
              <a:rPr lang="en-US"/>
              <a:pPr/>
              <a:t>31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541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7F69-9EE0-4F35-8FD5-B51DB904785F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11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42670-8526-45A2-9D75-A7DC519FB3F9}" type="slidenum">
              <a:rPr lang="en-US"/>
              <a:pPr/>
              <a:t>33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71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41A2D-68D8-4179-9237-57EB339F77C6}" type="slidenum">
              <a:rPr lang="en-US"/>
              <a:pPr/>
              <a:t>34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person</a:t>
            </a:r>
            <a:r>
              <a:rPr lang="en-US" baseline="0" dirty="0" smtClean="0"/>
              <a:t> sent to the scrum of scrums is the most appropriate – this is not always the scrum master </a:t>
            </a:r>
          </a:p>
          <a:p>
            <a:r>
              <a:rPr lang="en-US" baseline="0" dirty="0" smtClean="0"/>
              <a:t>e.g. if a teams was doing DB design the DBA might be a better choice. This choice could alter over time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88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646E8-E67C-425B-BA59-BD0E3DFBE8EF}" type="slidenum">
              <a:rPr lang="en-US"/>
              <a:pPr/>
              <a:t>35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scrum of scrums process can be repeated to further</a:t>
            </a:r>
            <a:r>
              <a:rPr lang="en-US" baseline="0" dirty="0" smtClean="0"/>
              <a:t> grow a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313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 with Extreme</a:t>
            </a:r>
            <a:r>
              <a:rPr lang="en-GB" baseline="0" dirty="0" smtClean="0"/>
              <a:t> Programming the product backlog and sprint backlog can be managed on paper cards, most other things add complexity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These can be displayed in a notice board or whiteboard with a manual burn down chart.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7F69-9EE0-4F35-8FD5-B51DB904785F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0866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Commonly the Scrum master will record the revised estimates at the end the daily scrum into Excel and</a:t>
            </a:r>
            <a:r>
              <a:rPr lang="en-GB" baseline="0" dirty="0" smtClean="0"/>
              <a:t> maybe photograph the scrum board.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However this alone may not provide the support needed for a distributed project where staff can be in different countries.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7F69-9EE0-4F35-8FD5-B51DB904785F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695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41A42-5C70-4AA5-B210-46B387F2D532}" type="slidenum">
              <a:rPr lang="en-US"/>
              <a:pPr/>
              <a:t>38</a:t>
            </a:fld>
            <a:endParaRPr lang="en-US"/>
          </a:p>
        </p:txBody>
      </p:sp>
      <p:sp>
        <p:nvSpPr>
          <p:cNvPr id="6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50"/>
              </a:spcBef>
            </a:pPr>
            <a:r>
              <a:rPr lang="en-US" sz="1200" dirty="0" smtClean="0">
                <a:ea typeface="Gill Sans" pitchFamily="80" charset="0"/>
                <a:cs typeface="Gill Sans" pitchFamily="80" charset="0"/>
              </a:rPr>
              <a:t>Based on Presentation by: Mike Cohn</a:t>
            </a:r>
          </a:p>
          <a:p>
            <a:pPr>
              <a:spcBef>
                <a:spcPts val="450"/>
              </a:spcBef>
            </a:pPr>
            <a:r>
              <a:rPr lang="en-US" sz="1200" dirty="0" smtClean="0">
                <a:ea typeface="Gill Sans" pitchFamily="80" charset="0"/>
                <a:cs typeface="Gill Sans" pitchFamily="80" charset="0"/>
              </a:rPr>
              <a:t>mike@mountaingoatsoftware.com</a:t>
            </a:r>
          </a:p>
          <a:p>
            <a:pPr>
              <a:spcBef>
                <a:spcPts val="450"/>
              </a:spcBef>
            </a:pPr>
            <a:r>
              <a:rPr lang="en-US" sz="1200" dirty="0" smtClean="0">
                <a:ea typeface="Gill Sans" pitchFamily="80" charset="0"/>
                <a:cs typeface="Gill Sans" pitchFamily="80" charset="0"/>
              </a:rPr>
              <a:t>www.mountaingoatsoftware.com</a:t>
            </a:r>
          </a:p>
          <a:p>
            <a:pPr>
              <a:spcBef>
                <a:spcPts val="450"/>
              </a:spcBef>
            </a:pPr>
            <a:r>
              <a:rPr lang="en-US" sz="1200" dirty="0" smtClean="0">
                <a:ea typeface="Gill Sans" pitchFamily="80" charset="0"/>
                <a:cs typeface="Gill Sans" pitchFamily="80" charset="0"/>
              </a:rPr>
              <a:t>(720) 890-6110 (office)</a:t>
            </a:r>
          </a:p>
          <a:p>
            <a:pPr>
              <a:spcBef>
                <a:spcPts val="450"/>
              </a:spcBef>
            </a:pPr>
            <a:endParaRPr lang="en-US" sz="1200" dirty="0" smtClean="0">
              <a:ea typeface="Gill Sans" pitchFamily="80" charset="0"/>
              <a:cs typeface="Gill Sans" pitchFamily="80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Amended</a:t>
            </a:r>
            <a:r>
              <a:rPr lang="en-US" sz="1200" b="0" baseline="0" dirty="0" smtClean="0"/>
              <a:t> and t</a:t>
            </a:r>
            <a:r>
              <a:rPr lang="en-US" sz="1200" b="0" dirty="0" smtClean="0"/>
              <a:t>he cartoon characters added by Black Marble Ltd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richard@blackmarble.co.uk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www.blackmarble.co.uk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+44 1274 841305</a:t>
            </a:r>
            <a:endParaRPr lang="en-GB" b="0" dirty="0" smtClean="0"/>
          </a:p>
          <a:p>
            <a:pPr>
              <a:spcBef>
                <a:spcPts val="450"/>
              </a:spcBef>
            </a:pPr>
            <a:endParaRPr lang="en-US" sz="1200" dirty="0" smtClean="0">
              <a:ea typeface="Gill Sans" pitchFamily="80" charset="0"/>
              <a:cs typeface="Gill Sans" pitchFamily="80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72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are</a:t>
            </a:r>
            <a:r>
              <a:rPr lang="en-GB" baseline="0" dirty="0" smtClean="0"/>
              <a:t> no type of project Scum cannot be applied to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7F69-9EE0-4F35-8FD5-B51DB904785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99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8C373-7026-490A-8871-D035BAF13C19}" type="slidenum">
              <a:rPr lang="en-US"/>
              <a:pPr/>
              <a:t>5</a:t>
            </a:fld>
            <a:endParaRPr lang="en-US"/>
          </a:p>
        </p:txBody>
      </p:sp>
      <p:sp>
        <p:nvSpPr>
          <p:cNvPr id="65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87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Aims</a:t>
            </a:r>
            <a:r>
              <a:rPr lang="en-GB" baseline="0" dirty="0" smtClean="0"/>
              <a:t> to move the project from the top right to be bottom left by taking ‘small bites’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7F69-9EE0-4F35-8FD5-B51DB904785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78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Scrum in</a:t>
            </a:r>
            <a:r>
              <a:rPr lang="en-GB" baseline="0" dirty="0" smtClean="0"/>
              <a:t> a single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7F69-9EE0-4F35-8FD5-B51DB904785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102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4CA9A-7A00-4930-983A-C419E4E04D01}" type="slidenum">
              <a:rPr lang="en-US"/>
              <a:pPr/>
              <a:t>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34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3F550-D397-4FC5-BA77-501D4A9DB615}" type="slidenum">
              <a:rPr lang="en-US"/>
              <a:pPr/>
              <a:t>9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1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6" name="Düz Bağlayıcı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Düz Bağlayıcı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üz Bağlayıcı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 22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Düz Bağlayıcı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Düz Bağlayıcı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Düz Bağlayıcı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Düz Bağlayıcı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Düz Bağlayıcı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Düz Bağlayıcı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Düz Bağlayıcı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Düz Bağlayıcı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Düz Bağlayıcı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Düz Bağlayıcı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Düz Bağlayıcı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Düz Bağlayıcı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Düz Bağlayıcı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Düz Bağlayıcı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Düz Bağlayıcı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 23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Düz Bağlayıcı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Düz Bağlayıcı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Düz Bağlayıcı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Düz Bağlayıcı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Düz Bağlayıcı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Düz Bağlayıcı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Düz Bağlayıcı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Düz Bağlayıcı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Düz Bağlayıcı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Düz Bağlayıcı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Düz Bağlayıcı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Düz Bağlayıcı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Düz Bağlayıcı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Düz Bağlayıcı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Düz Bağlayıcı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93846" y="1909346"/>
            <a:ext cx="9604311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93846" y="5432564"/>
            <a:ext cx="9604311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cxnSp>
        <p:nvCxnSpPr>
          <p:cNvPr id="58" name="Düz Bağlayıcı 57"/>
          <p:cNvCxnSpPr/>
          <p:nvPr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1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7DE67CD-C350-4215-BB31-64D8DE09AD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0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209314" y="489858"/>
            <a:ext cx="1687287" cy="5301343"/>
          </a:xfrm>
        </p:spPr>
        <p:txBody>
          <a:bodyPr vert="eaVert"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95399" y="489858"/>
            <a:ext cx="7587344" cy="5301343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7DE67CD-C350-4215-BB31-64D8DE09AD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8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6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7DE67CD-C350-4215-BB31-64D8DE09AD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68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8" name="Düz Bağlayıcı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üz Bağlayıcı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Bağlayıcı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 23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Düz Bağlayıcı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Düz Bağlayıcı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Düz Bağlayıcı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Düz Bağlayıcı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Düz Bağlayıcı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Düz Bağlayıcı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Düz Bağlayıcı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Düz Bağlayıcı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Düz Bağlayıcı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Düz Bağlayıcı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Düz Bağlayıcı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Düz Bağlayıcı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Düz Bağlayıcı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Düz Bağlayıcı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Düz Bağlayıcı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 24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Düz Bağlayıcı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Düz Bağlayıcı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Düz Bağlayıcı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Düz Bağlayıcı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Düz Bağlayıcı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Düz Bağlayıcı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Düz Bağlayıcı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Düz Bağlayıcı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Düz Bağlayıcı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Düz Bağlayıcı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Düz Bağlayıcı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Düz Bağlayıcı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Düz Bağlayıcı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Düz Bağlayıcı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Düz Bağlayıcı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cxnSp>
        <p:nvCxnSpPr>
          <p:cNvPr id="58" name="Düz Bağlayıcı 57"/>
          <p:cNvCxnSpPr/>
          <p:nvPr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933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95400" y="1981201"/>
            <a:ext cx="4572000" cy="3810001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24600" y="1981201"/>
            <a:ext cx="4572000" cy="3810001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7DE67CD-C350-4215-BB31-64D8DE09AD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3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95400" y="2503715"/>
            <a:ext cx="4572000" cy="3287487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324600" y="2503715"/>
            <a:ext cx="4572000" cy="3287487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7DE67CD-C350-4215-BB31-64D8DE09AD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75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7DE67CD-C350-4215-BB31-64D8DE09AD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8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 160"/>
          <p:cNvGrpSpPr/>
          <p:nvPr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162" name="Düz Bağlayıcı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Düz Bağlayıcı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Düz Bağlayıcı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Düz Bağlayıcı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Düz Bağlayıcı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Düz Bağlayıcı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Düz Bağlayıcı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Düz Bağlayıcı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Düz Bağlayıcı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Düz Bağlayıcı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Düz Bağlayıcı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Düz Bağlayıcı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Düz Bağlayıcı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Düz Bağlayıcı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Düz Bağlayıcı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Düz Bağlayıcı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 177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Düz Bağlayıcı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Düz Bağlayıcı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Düz Bağlayıcı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Düz Bağlayıcı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Düz Bağlayıcı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Düz Bağlayıcı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Düz Bağlayıcı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Düz Bağlayıcı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Düz Bağlayıcı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Düz Bağlayıcı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Düz Bağlayıcı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Düz Bağlayıcı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Düz Bağlayıcı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Düz Bağlayıcı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Düz Bağlayıcı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 178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Düz Bağlayıcı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Düz Bağlayıcı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Düz Bağlayıcı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Düz Bağlayıcı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Düz Bağlayıcı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Düz Bağlayıcı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Düz Bağlayıcı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Düz Bağlayıcı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Düz Bağlayıcı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Düz Bağlayıcı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Düz Bağlayıcı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Düz Bağlayıcı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Düz Bağlayıcı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Düz Bağlayıcı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Düz Bağlayıcı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Alt Bilgi Yer Tutucusu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  <p:sp>
        <p:nvSpPr>
          <p:cNvPr id="212" name="Tarih Yer Tutucusu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214" name="Slayt Numarası Yer Tutucusu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7DE67CD-C350-4215-BB31-64D8DE09AD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10" name="Düz Bağlayıcı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üz Bağlayıcı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Bağlayıcı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Bağlayıcı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Düz Bağlayıcı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 25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Düz Bağlayıcı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Düz Bağlayıcı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Düz Bağlayıcı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Düz Bağlayıcı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Düz Bağlayıcı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Düz Bağlayıcı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Düz Bağlayıcı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Düz Bağlayıcı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Düz Bağlayıcı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Düz Bağlayıcı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Düz Bağlayıcı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Düz Bağlayıcı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Düz Bağlayıcı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Düz Bağlayıcı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Düz Bağlayıcı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 26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Düz Bağlayıcı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Düz Bağlayıcı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Düz Bağlayıcı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Düz Bağlayıcı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Düz Bağlayıcı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Düz Bağlayıcı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Düz Bağlayıcı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Düz Bağlayıcı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Düz Bağlayıcı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Düz Bağlayıcı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Düz Bağlayıcı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Düz Bağlayıcı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Düz Bağlayıcı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Düz Bağlayıcı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Düz Bağlayıcı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Dikdörtgen 6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sz="1350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cxnSp>
        <p:nvCxnSpPr>
          <p:cNvPr id="60" name="Düz Bağlayıcı 59"/>
          <p:cNvCxnSpPr/>
          <p:nvPr/>
        </p:nvCxnSpPr>
        <p:spPr>
          <a:xfrm>
            <a:off x="7923090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7CD-C350-4215-BB31-64D8DE09AD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8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9" name="Düz Bağlayıcı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üz Bağlayıcı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Bağlayıcı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Bağlayıcı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Düz Bağlayıcı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Düz Bağlayıcı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Düz Bağlayıcı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Düz Bağlayıcı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Düz Bağlayıcı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Düz Bağlayıcı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Düz Bağlayıcı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Düz Bağlayıcı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Düz Bağlayıcı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Düz Bağlayıcı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Düz Bağlayıcı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Düz Bağlayıcı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Düz Bağlayıcı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Düz Bağlayıcı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Düz Bağlayıcı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Düz Bağlayıcı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Düz Bağlayıcı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Düz Bağlayıcı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Düz Bağlayıcı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Düz Bağlayıcı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Düz Bağlayıcı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Düz Bağlayıcı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Düz Bağlayıcı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Düz Bağlayıcı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Düz Bağlayıcı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Düz Bağlayıcı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Düz Bağlayıcı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Düz Bağlayıcı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Düz Bağlayıcı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Düz Bağlayıcı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Dikdörtgen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sz="1350" noProof="0" dirty="0"/>
          </a:p>
        </p:txBody>
      </p:sp>
      <p:cxnSp>
        <p:nvCxnSpPr>
          <p:cNvPr id="59" name="Düz Bağlayıcı 58"/>
          <p:cNvCxnSpPr/>
          <p:nvPr/>
        </p:nvCxnSpPr>
        <p:spPr>
          <a:xfrm>
            <a:off x="7923090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-13663" y="-2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1257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 95"/>
          <p:cNvGrpSpPr/>
          <p:nvPr/>
        </p:nvGrpSpPr>
        <p:grpSpPr bwMode="hidden">
          <a:xfrm>
            <a:off x="-2" y="-195943"/>
            <a:ext cx="12192003" cy="6858000"/>
            <a:chOff x="-1" y="0"/>
            <a:chExt cx="12192002" cy="6858000"/>
          </a:xfrm>
        </p:grpSpPr>
        <p:cxnSp>
          <p:nvCxnSpPr>
            <p:cNvPr id="97" name="Düz Bağlayıcı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Düz Bağlayıcı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Düz Bağlayıcı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Düz Bağlayıcı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Düz Bağlayıcı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Düz Bağlayıcı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Düz Bağlayıcı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Düz Bağlayıcı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Düz Bağlayıcı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Düz Bağlayıcı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Düz Bağlayıcı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Düz Bağlayıcı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Düz Bağlayıcı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Düz Bağlayıcı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Düz Bağlayıcı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Düz Bağlayıcı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 112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Düz Bağlayıcı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Düz Bağlayıcı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Düz Bağlayıcı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Düz Bağlayıcı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Düz Bağlayıcı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Düz Bağlayıcı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Düz Bağlayıcı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Düz Bağlayıcı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Düz Bağlayıcı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Düz Bağlayıcı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Düz Bağlayıcı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Düz Bağlayıcı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Düz Bağlayıcı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Düz Bağlayıcı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Düz Bağlayıcı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 113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Düz Bağlayıcı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Düz Bağlayıcı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Düz Bağlayıcı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Düz Bağlayıcı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Düz Bağlayıcı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Düz Bağlayıcı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Düz Bağlayıcı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Düz Bağlayıcı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Düz Bağlayıcı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Düz Bağlayıcı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Düz Bağlayıcı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Düz Bağlayıcı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Düz Bağlayıcı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Düz Bağlayıcı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Düz Bağlayıcı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95400" y="503855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0" y="1981202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cxnSp>
        <p:nvCxnSpPr>
          <p:cNvPr id="148" name="Düz Bağlayıcı 147"/>
          <p:cNvCxnSpPr/>
          <p:nvPr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09602" y="6289679"/>
            <a:ext cx="6128031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smtClean="0"/>
              <a:t>Prof. Dr. Adem Kalınlı - Öğr. Gör. Burak Sarıca</a:t>
            </a:r>
            <a:endParaRPr lang="en-GB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9294041" y="6289679"/>
            <a:ext cx="965947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7DE67CD-C350-4215-BB31-64D8DE09AD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7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408509" indent="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Proje Yönetimi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err="1" smtClean="0"/>
              <a:t>Scrum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16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tr-TR" dirty="0" smtClean="0"/>
              <a:t>Sprint süresince değişime kapalı</a:t>
            </a:r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1832610" y="4869180"/>
            <a:ext cx="8515350" cy="1143000"/>
          </a:xfrm>
          <a:ln/>
        </p:spPr>
        <p:txBody>
          <a:bodyPr>
            <a:normAutofit/>
          </a:bodyPr>
          <a:lstStyle/>
          <a:p>
            <a:pPr marL="628650" algn="ctr">
              <a:buNone/>
            </a:pPr>
            <a:r>
              <a:rPr lang="tr-TR" sz="2400" dirty="0" smtClean="0"/>
              <a:t>Sprint sürelerini, değişimi ne kadar süreyle Sprint dışında tutabileceğinize göre planlayabilirsiniz.</a:t>
            </a:r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38600" y="1693069"/>
            <a:ext cx="3577590" cy="2754630"/>
            <a:chOff x="0" y="0"/>
            <a:chExt cx="2504" cy="1927"/>
          </a:xfrm>
        </p:grpSpPr>
        <p:pic>
          <p:nvPicPr>
            <p:cNvPr id="20485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504" cy="1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Rectangle 6"/>
            <p:cNvSpPr>
              <a:spLocks/>
            </p:cNvSpPr>
            <p:nvPr/>
          </p:nvSpPr>
          <p:spPr bwMode="auto">
            <a:xfrm>
              <a:off x="224" y="254"/>
              <a:ext cx="2056" cy="14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902994" y="2091690"/>
            <a:ext cx="1855946" cy="1954530"/>
            <a:chOff x="0" y="0"/>
            <a:chExt cx="1298" cy="1368"/>
          </a:xfrm>
        </p:grpSpPr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79"/>
              <a:ext cx="1298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8" y="0"/>
              <a:ext cx="623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1952596" y="2143116"/>
            <a:ext cx="2156014" cy="1010140"/>
          </a:xfrm>
          <a:prstGeom prst="lightningBolt">
            <a:avLst/>
          </a:prstGeom>
          <a:solidFill>
            <a:srgbClr val="99CCFF"/>
          </a:solidFill>
          <a:ln w="9525">
            <a:solidFill>
              <a:srgbClr val="006CD8"/>
            </a:solidFill>
            <a:miter lim="800000"/>
            <a:headEnd/>
            <a:tailEnd/>
          </a:ln>
          <a:effectLst/>
        </p:spPr>
        <p:txBody>
          <a:bodyPr wrap="none" lIns="82296" tIns="41148" rIns="82296" bIns="41148" anchor="ctr"/>
          <a:lstStyle/>
          <a:p>
            <a:endParaRPr lang="en-US" sz="3200" dirty="0">
              <a:latin typeface="Tahom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8282" y="1571613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Değişim</a:t>
            </a:r>
            <a:endParaRPr lang="en-GB" sz="32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t"/>
          <a:lstStyle/>
          <a:p>
            <a:r>
              <a:rPr lang="en-US" dirty="0"/>
              <a:t>Scrum </a:t>
            </a:r>
            <a:r>
              <a:rPr lang="tr-TR" dirty="0" smtClean="0"/>
              <a:t>çerçevesi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10" y="1142984"/>
            <a:ext cx="3726180" cy="1840230"/>
            <a:chOff x="0" y="0"/>
            <a:chExt cx="2608" cy="1288"/>
          </a:xfrm>
        </p:grpSpPr>
        <p:sp>
          <p:nvSpPr>
            <p:cNvPr id="21507" name="AutoShape 3"/>
            <p:cNvSpPr>
              <a:spLocks/>
            </p:cNvSpPr>
            <p:nvPr/>
          </p:nvSpPr>
          <p:spPr bwMode="auto">
            <a:xfrm>
              <a:off x="8" y="0"/>
              <a:ext cx="2600" cy="1288"/>
            </a:xfrm>
            <a:prstGeom prst="roundRect">
              <a:avLst>
                <a:gd name="adj" fmla="val 14903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1508" name="Rectangle 4"/>
            <p:cNvSpPr>
              <a:spLocks/>
            </p:cNvSpPr>
            <p:nvPr/>
          </p:nvSpPr>
          <p:spPr bwMode="auto">
            <a:xfrm>
              <a:off x="96" y="392"/>
              <a:ext cx="1768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Product owner</a:t>
              </a:r>
            </a:p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 err="1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ScrumMaster</a:t>
              </a:r>
              <a:endParaRPr lang="en-US" sz="25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Team</a:t>
              </a:r>
            </a:p>
          </p:txBody>
        </p:sp>
        <p:sp>
          <p:nvSpPr>
            <p:cNvPr id="21509" name="Rectangle 5"/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10" name="AutoShape 6"/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11" name="AutoShape 7"/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12" name="Rectangle 8"/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13" name="Rectangle 9"/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14" name="Rectangle 10"/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tabLst>
                  <a:tab pos="960120" algn="l"/>
                </a:tabLst>
              </a:pPr>
              <a:r>
                <a:rPr lang="tr-TR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Roller</a:t>
              </a:r>
              <a:endParaRPr lang="en-US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70070" y="2423160"/>
            <a:ext cx="3726180" cy="2274570"/>
            <a:chOff x="0" y="0"/>
            <a:chExt cx="2608" cy="1592"/>
          </a:xfrm>
        </p:grpSpPr>
        <p:sp>
          <p:nvSpPr>
            <p:cNvPr id="21516" name="AutoShape 12"/>
            <p:cNvSpPr>
              <a:spLocks/>
            </p:cNvSpPr>
            <p:nvPr/>
          </p:nvSpPr>
          <p:spPr bwMode="auto">
            <a:xfrm>
              <a:off x="8" y="0"/>
              <a:ext cx="2600" cy="1592"/>
            </a:xfrm>
            <a:prstGeom prst="roundRect">
              <a:avLst>
                <a:gd name="adj" fmla="val 1206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7" name="Rectangle 13"/>
            <p:cNvSpPr>
              <a:spLocks/>
            </p:cNvSpPr>
            <p:nvPr/>
          </p:nvSpPr>
          <p:spPr bwMode="auto">
            <a:xfrm>
              <a:off x="96" y="392"/>
              <a:ext cx="2320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Sprint planning</a:t>
              </a:r>
            </a:p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Sprint review</a:t>
              </a:r>
            </a:p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Sprint retrospective</a:t>
              </a:r>
            </a:p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Daily scrum meeting</a:t>
              </a:r>
            </a:p>
          </p:txBody>
        </p:sp>
        <p:sp>
          <p:nvSpPr>
            <p:cNvPr id="21518" name="Rectangle 14"/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19" name="AutoShape 15"/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0" name="AutoShape 16"/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1" name="Rectangle 17"/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2" name="Rectangle 18"/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3" name="Rectangle 19"/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tabLst>
                  <a:tab pos="960120" algn="l"/>
                </a:tabLst>
              </a:pPr>
              <a:r>
                <a:rPr lang="tr-TR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Merasimler</a:t>
              </a:r>
              <a:endParaRPr lang="en-US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118860" y="4594860"/>
            <a:ext cx="3726180" cy="1840230"/>
            <a:chOff x="0" y="0"/>
            <a:chExt cx="2608" cy="1288"/>
          </a:xfrm>
        </p:grpSpPr>
        <p:sp>
          <p:nvSpPr>
            <p:cNvPr id="21525" name="AutoShape 21"/>
            <p:cNvSpPr>
              <a:spLocks/>
            </p:cNvSpPr>
            <p:nvPr/>
          </p:nvSpPr>
          <p:spPr bwMode="auto">
            <a:xfrm>
              <a:off x="8" y="0"/>
              <a:ext cx="2600" cy="1288"/>
            </a:xfrm>
            <a:prstGeom prst="roundRect">
              <a:avLst>
                <a:gd name="adj" fmla="val 14903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6" name="Rectangle 22"/>
            <p:cNvSpPr>
              <a:spLocks/>
            </p:cNvSpPr>
            <p:nvPr/>
          </p:nvSpPr>
          <p:spPr bwMode="auto">
            <a:xfrm>
              <a:off x="96" y="392"/>
              <a:ext cx="2376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Product backlog</a:t>
              </a:r>
            </a:p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Sprint backlog</a:t>
              </a:r>
            </a:p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 err="1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Burndown</a:t>
              </a:r>
              <a:r>
                <a:rPr lang="en-US" sz="25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 charts</a:t>
              </a:r>
            </a:p>
          </p:txBody>
        </p:sp>
        <p:sp>
          <p:nvSpPr>
            <p:cNvPr id="21527" name="Rectangle 23"/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8" name="AutoShape 24"/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9" name="AutoShape 25"/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30" name="Rectangle 26"/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31" name="Rectangle 27"/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32" name="Rectangle 28"/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tabLst>
                  <a:tab pos="960120" algn="l"/>
                </a:tabLst>
              </a:pPr>
              <a:r>
                <a:rPr lang="tr-TR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Eserler</a:t>
              </a:r>
              <a:endParaRPr lang="en-US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</p:grp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t"/>
          <a:lstStyle/>
          <a:p>
            <a:r>
              <a:rPr lang="en-US" dirty="0"/>
              <a:t>Scrum </a:t>
            </a:r>
            <a:r>
              <a:rPr lang="tr-TR" dirty="0" smtClean="0"/>
              <a:t>çerçevesi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70070" y="2423160"/>
            <a:ext cx="3726180" cy="2274570"/>
            <a:chOff x="0" y="0"/>
            <a:chExt cx="2608" cy="1592"/>
          </a:xfrm>
        </p:grpSpPr>
        <p:sp>
          <p:nvSpPr>
            <p:cNvPr id="22531" name="AutoShape 3"/>
            <p:cNvSpPr>
              <a:spLocks/>
            </p:cNvSpPr>
            <p:nvPr/>
          </p:nvSpPr>
          <p:spPr bwMode="auto">
            <a:xfrm>
              <a:off x="8" y="0"/>
              <a:ext cx="2600" cy="1592"/>
            </a:xfrm>
            <a:prstGeom prst="roundRect">
              <a:avLst>
                <a:gd name="adj" fmla="val 12060"/>
              </a:avLst>
            </a:prstGeom>
            <a:solidFill>
              <a:srgbClr val="E6E6E6"/>
            </a:solidFill>
            <a:ln w="25400">
              <a:solidFill>
                <a:srgbClr val="B3B3B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2532" name="Rectangle 4"/>
            <p:cNvSpPr>
              <a:spLocks/>
            </p:cNvSpPr>
            <p:nvPr/>
          </p:nvSpPr>
          <p:spPr bwMode="auto">
            <a:xfrm>
              <a:off x="96" y="392"/>
              <a:ext cx="2320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buClr>
                  <a:srgbClr val="B3B3B3"/>
                </a:buClr>
                <a:buSzPct val="125000"/>
                <a:buFont typeface="Lucida Grande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B3B3B3"/>
                  </a:solidFill>
                  <a:ea typeface="Gill Sans" pitchFamily="80" charset="0"/>
                  <a:cs typeface="Gill Sans" pitchFamily="80" charset="0"/>
                </a:rPr>
                <a:t>Sprint planning</a:t>
              </a:r>
            </a:p>
            <a:p>
              <a:pPr>
                <a:buClr>
                  <a:srgbClr val="B3B3B3"/>
                </a:buClr>
                <a:buSzPct val="125000"/>
                <a:buFont typeface="Lucida Grande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B3B3B3"/>
                  </a:solidFill>
                  <a:ea typeface="Gill Sans" pitchFamily="80" charset="0"/>
                  <a:cs typeface="Gill Sans" pitchFamily="80" charset="0"/>
                </a:rPr>
                <a:t>Sprint review</a:t>
              </a:r>
            </a:p>
            <a:p>
              <a:pPr>
                <a:buClr>
                  <a:srgbClr val="B3B3B3"/>
                </a:buClr>
                <a:buSzPct val="125000"/>
                <a:buFont typeface="Lucida Grande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B3B3B3"/>
                  </a:solidFill>
                  <a:ea typeface="Gill Sans" pitchFamily="80" charset="0"/>
                  <a:cs typeface="Gill Sans" pitchFamily="80" charset="0"/>
                </a:rPr>
                <a:t>Sprint retrospective</a:t>
              </a:r>
            </a:p>
            <a:p>
              <a:pPr>
                <a:buClr>
                  <a:srgbClr val="B3B3B3"/>
                </a:buClr>
                <a:buSzPct val="125000"/>
                <a:buFont typeface="Lucida Grande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B3B3B3"/>
                  </a:solidFill>
                  <a:ea typeface="Gill Sans" pitchFamily="80" charset="0"/>
                  <a:cs typeface="Gill Sans" pitchFamily="80" charset="0"/>
                </a:rPr>
                <a:t>Daily scrum meeting</a:t>
              </a:r>
            </a:p>
          </p:txBody>
        </p:sp>
        <p:sp>
          <p:nvSpPr>
            <p:cNvPr id="22533" name="Rectangle 5"/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4" name="AutoShape 6"/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5" name="AutoShape 7"/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6" name="Rectangle 8"/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7" name="Rectangle 9"/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8" name="Rectangle 10"/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tabLst>
                  <a:tab pos="960120" algn="l"/>
                </a:tabLst>
              </a:pPr>
              <a:r>
                <a:rPr lang="tr-TR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Merasimler</a:t>
              </a:r>
              <a:endParaRPr lang="en-US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</p:grpSp>
      <p:sp>
        <p:nvSpPr>
          <p:cNvPr id="22539" name="AutoShape 11"/>
          <p:cNvSpPr>
            <a:spLocks/>
          </p:cNvSpPr>
          <p:nvPr/>
        </p:nvSpPr>
        <p:spPr bwMode="auto">
          <a:xfrm>
            <a:off x="6130290" y="4594860"/>
            <a:ext cx="3714750" cy="1840230"/>
          </a:xfrm>
          <a:prstGeom prst="roundRect">
            <a:avLst>
              <a:gd name="adj" fmla="val 14903"/>
            </a:avLst>
          </a:prstGeom>
          <a:solidFill>
            <a:srgbClr val="E6E6E6"/>
          </a:solidFill>
          <a:ln w="25400">
            <a:solidFill>
              <a:srgbClr val="B3B3B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6256020" y="5154930"/>
            <a:ext cx="339471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45720" rIns="45720" bIns="45720"/>
          <a:lstStyle/>
          <a:p>
            <a:pPr>
              <a:buClr>
                <a:srgbClr val="B3B3B3"/>
              </a:buClr>
              <a:buSzPct val="125000"/>
              <a:buFont typeface="Lucida Grande" pitchFamily="80" charset="0"/>
              <a:buChar char="•"/>
              <a:tabLst>
                <a:tab pos="960120" algn="l"/>
              </a:tabLst>
            </a:pPr>
            <a:r>
              <a:rPr lang="en-US" sz="2500" dirty="0">
                <a:solidFill>
                  <a:srgbClr val="B3B3B3"/>
                </a:solidFill>
                <a:ea typeface="Gill Sans" pitchFamily="80" charset="0"/>
                <a:cs typeface="Gill Sans" pitchFamily="80" charset="0"/>
              </a:rPr>
              <a:t>Product backlog</a:t>
            </a:r>
          </a:p>
          <a:p>
            <a:pPr>
              <a:buClr>
                <a:srgbClr val="B3B3B3"/>
              </a:buClr>
              <a:buSzPct val="125000"/>
              <a:buFont typeface="Lucida Grande" pitchFamily="80" charset="0"/>
              <a:buChar char="•"/>
              <a:tabLst>
                <a:tab pos="960120" algn="l"/>
              </a:tabLst>
            </a:pPr>
            <a:r>
              <a:rPr lang="en-US" sz="2500" dirty="0">
                <a:solidFill>
                  <a:srgbClr val="B3B3B3"/>
                </a:solidFill>
                <a:ea typeface="Gill Sans" pitchFamily="80" charset="0"/>
                <a:cs typeface="Gill Sans" pitchFamily="80" charset="0"/>
              </a:rPr>
              <a:t>Sprint backlog</a:t>
            </a:r>
          </a:p>
          <a:p>
            <a:pPr>
              <a:buClr>
                <a:srgbClr val="B3B3B3"/>
              </a:buClr>
              <a:buSzPct val="125000"/>
              <a:buFont typeface="Lucida Grande" pitchFamily="80" charset="0"/>
              <a:buChar char="•"/>
              <a:tabLst>
                <a:tab pos="960120" algn="l"/>
              </a:tabLst>
            </a:pPr>
            <a:r>
              <a:rPr lang="en-US" sz="2500" dirty="0" err="1">
                <a:solidFill>
                  <a:srgbClr val="B3B3B3"/>
                </a:solidFill>
                <a:ea typeface="Gill Sans" pitchFamily="80" charset="0"/>
                <a:cs typeface="Gill Sans" pitchFamily="80" charset="0"/>
              </a:rPr>
              <a:t>Burndown</a:t>
            </a:r>
            <a:r>
              <a:rPr lang="en-US" sz="2500" dirty="0">
                <a:solidFill>
                  <a:srgbClr val="B3B3B3"/>
                </a:solidFill>
                <a:ea typeface="Gill Sans" pitchFamily="80" charset="0"/>
                <a:cs typeface="Gill Sans" pitchFamily="80" charset="0"/>
              </a:rPr>
              <a:t> charts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6553200" y="4594860"/>
            <a:ext cx="1714500" cy="537210"/>
          </a:xfrm>
          <a:prstGeom prst="rect">
            <a:avLst/>
          </a:prstGeom>
          <a:solidFill>
            <a:srgbClr val="B3B3B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22542" name="AutoShape 14"/>
          <p:cNvSpPr>
            <a:spLocks/>
          </p:cNvSpPr>
          <p:nvPr/>
        </p:nvSpPr>
        <p:spPr bwMode="auto">
          <a:xfrm rot="10800000">
            <a:off x="8164830" y="4720590"/>
            <a:ext cx="445770" cy="41148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B3B3B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22543" name="AutoShape 15"/>
          <p:cNvSpPr>
            <a:spLocks/>
          </p:cNvSpPr>
          <p:nvPr/>
        </p:nvSpPr>
        <p:spPr bwMode="auto">
          <a:xfrm>
            <a:off x="6118860" y="4594860"/>
            <a:ext cx="445770" cy="41148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B3B3B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6118860" y="4903470"/>
            <a:ext cx="560070" cy="228600"/>
          </a:xfrm>
          <a:prstGeom prst="rect">
            <a:avLst/>
          </a:prstGeom>
          <a:solidFill>
            <a:srgbClr val="B3B3B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8050530" y="4594860"/>
            <a:ext cx="560070" cy="228600"/>
          </a:xfrm>
          <a:prstGeom prst="rect">
            <a:avLst/>
          </a:prstGeom>
          <a:solidFill>
            <a:srgbClr val="B3B3B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6267450" y="4606290"/>
            <a:ext cx="190881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45720" rIns="45720" bIns="45720"/>
          <a:lstStyle/>
          <a:p>
            <a:pPr>
              <a:tabLst>
                <a:tab pos="960120" algn="l"/>
              </a:tabLst>
            </a:pPr>
            <a:r>
              <a:rPr lang="tr-TR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Eserler</a:t>
            </a:r>
            <a:endParaRPr lang="en-US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063339" y="1045845"/>
            <a:ext cx="3726180" cy="1840230"/>
            <a:chOff x="0" y="0"/>
            <a:chExt cx="2608" cy="1288"/>
          </a:xfrm>
        </p:grpSpPr>
        <p:sp>
          <p:nvSpPr>
            <p:cNvPr id="22548" name="AutoShape 20"/>
            <p:cNvSpPr>
              <a:spLocks/>
            </p:cNvSpPr>
            <p:nvPr/>
          </p:nvSpPr>
          <p:spPr bwMode="auto">
            <a:xfrm>
              <a:off x="8" y="0"/>
              <a:ext cx="2600" cy="1288"/>
            </a:xfrm>
            <a:prstGeom prst="roundRect">
              <a:avLst>
                <a:gd name="adj" fmla="val 14903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9" name="Rectangle 21"/>
            <p:cNvSpPr>
              <a:spLocks/>
            </p:cNvSpPr>
            <p:nvPr/>
          </p:nvSpPr>
          <p:spPr bwMode="auto">
            <a:xfrm>
              <a:off x="96" y="392"/>
              <a:ext cx="1768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Product owner</a:t>
              </a:r>
            </a:p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 err="1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ScrumMaster</a:t>
              </a:r>
              <a:endParaRPr lang="en-US" sz="25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Team</a:t>
              </a:r>
            </a:p>
          </p:txBody>
        </p:sp>
        <p:sp>
          <p:nvSpPr>
            <p:cNvPr id="22550" name="Rectangle 22"/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51" name="AutoShape 23"/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52" name="AutoShape 24"/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53" name="Rectangle 25"/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54" name="Rectangle 26"/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55" name="Rectangle 27"/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tabLst>
                  <a:tab pos="960120" algn="l"/>
                </a:tabLst>
              </a:pPr>
              <a:r>
                <a:rPr lang="tr-TR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Roller</a:t>
              </a:r>
              <a:endParaRPr lang="en-US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</p:grp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Adem </a:t>
            </a:r>
            <a:r>
              <a:rPr lang="en-GB" dirty="0" err="1" smtClean="0"/>
              <a:t>Kalınlı</a:t>
            </a:r>
            <a:r>
              <a:rPr lang="en-GB" dirty="0" smtClean="0"/>
              <a:t> - </a:t>
            </a:r>
            <a:r>
              <a:rPr lang="en-GB" dirty="0" err="1" smtClean="0"/>
              <a:t>Öğr</a:t>
            </a:r>
            <a:r>
              <a:rPr lang="en-GB" dirty="0" smtClean="0"/>
              <a:t>. </a:t>
            </a:r>
            <a:r>
              <a:rPr lang="en-GB" dirty="0" err="1" smtClean="0"/>
              <a:t>Gör</a:t>
            </a:r>
            <a:r>
              <a:rPr lang="en-GB" dirty="0" smtClean="0"/>
              <a:t>. Burak Sarıca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Product </a:t>
            </a:r>
            <a:r>
              <a:rPr lang="en-US" dirty="0" smtClean="0"/>
              <a:t>owner</a:t>
            </a:r>
            <a:r>
              <a:rPr lang="tr-TR" dirty="0" smtClean="0"/>
              <a:t> (Ürün sahibi)</a:t>
            </a: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0" tIns="0" rIns="0" bIns="0" rtlCol="0">
            <a:normAutofit/>
          </a:bodyPr>
          <a:lstStyle/>
          <a:p>
            <a:pPr marL="628650"/>
            <a:r>
              <a:rPr lang="tr-TR" dirty="0" smtClean="0"/>
              <a:t>Ürünün özelliklerini belirler</a:t>
            </a:r>
            <a:endParaRPr lang="en-US" dirty="0"/>
          </a:p>
          <a:p>
            <a:pPr marL="628650">
              <a:spcBef>
                <a:spcPts val="1170"/>
              </a:spcBef>
            </a:pPr>
            <a:r>
              <a:rPr lang="tr-TR" dirty="0" smtClean="0"/>
              <a:t>Hangi tarihte hangi özelliklerle ürünün çıkacağını belirler</a:t>
            </a:r>
            <a:endParaRPr lang="en-US" dirty="0"/>
          </a:p>
          <a:p>
            <a:pPr marL="628650">
              <a:spcBef>
                <a:spcPts val="1170"/>
              </a:spcBef>
            </a:pPr>
            <a:r>
              <a:rPr lang="tr-TR" dirty="0" smtClean="0"/>
              <a:t>Ürünün kârlılığından sorumludur</a:t>
            </a:r>
            <a:endParaRPr lang="en-US" dirty="0"/>
          </a:p>
          <a:p>
            <a:pPr marL="628650">
              <a:spcBef>
                <a:spcPts val="1170"/>
              </a:spcBef>
            </a:pPr>
            <a:r>
              <a:rPr lang="tr-TR" dirty="0" smtClean="0"/>
              <a:t>Pazar değerine göre özellikleri </a:t>
            </a:r>
            <a:r>
              <a:rPr lang="tr-TR" dirty="0" err="1" smtClean="0"/>
              <a:t>önceliklendirir</a:t>
            </a:r>
            <a:r>
              <a:rPr lang="tr-TR" dirty="0" smtClean="0"/>
              <a:t>.</a:t>
            </a:r>
            <a:endParaRPr lang="en-US" dirty="0"/>
          </a:p>
          <a:p>
            <a:pPr marL="628650">
              <a:spcBef>
                <a:spcPts val="1170"/>
              </a:spcBef>
            </a:pPr>
            <a:r>
              <a:rPr lang="tr-TR" dirty="0" smtClean="0"/>
              <a:t>Özellik ve öncelikleri her sprintte tekrar gözden geçirir ve düzenleyebilir.</a:t>
            </a:r>
            <a:endParaRPr lang="en-US" dirty="0"/>
          </a:p>
          <a:p>
            <a:pPr marL="628650">
              <a:spcBef>
                <a:spcPts val="1170"/>
              </a:spcBef>
            </a:pPr>
            <a:r>
              <a:rPr lang="tr-TR" dirty="0" smtClean="0"/>
              <a:t>Çalışma sonuçlarını kabul veya reddeder.</a:t>
            </a:r>
            <a:endParaRPr lang="en-US" dirty="0"/>
          </a:p>
          <a:p>
            <a:pPr marL="628650">
              <a:spcBef>
                <a:spcPts val="1170"/>
              </a:spcBef>
            </a:pPr>
            <a:endParaRPr lang="en-US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Scrum</a:t>
            </a:r>
            <a:r>
              <a:rPr lang="tr-TR" dirty="0" smtClean="0"/>
              <a:t> </a:t>
            </a:r>
            <a:r>
              <a:rPr lang="en-US" dirty="0" smtClean="0"/>
              <a:t>Master</a:t>
            </a:r>
            <a:r>
              <a:rPr lang="tr-TR" dirty="0" smtClean="0"/>
              <a:t> (</a:t>
            </a:r>
            <a:r>
              <a:rPr lang="tr-TR" dirty="0" err="1" smtClean="0"/>
              <a:t>Scrum</a:t>
            </a:r>
            <a:r>
              <a:rPr lang="tr-TR" dirty="0" smtClean="0"/>
              <a:t> Ağası)</a:t>
            </a: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 marL="628650"/>
            <a:r>
              <a:rPr lang="tr-TR" sz="3000" dirty="0" smtClean="0"/>
              <a:t>Projenin yöneticisi</a:t>
            </a:r>
            <a:endParaRPr lang="en-US" sz="3000" dirty="0"/>
          </a:p>
          <a:p>
            <a:pPr marL="628650">
              <a:spcBef>
                <a:spcPts val="990"/>
              </a:spcBef>
            </a:pPr>
            <a:r>
              <a:rPr lang="tr-TR" sz="3000" dirty="0" err="1" smtClean="0"/>
              <a:t>Scrum</a:t>
            </a:r>
            <a:r>
              <a:rPr lang="tr-TR" sz="3000" dirty="0" smtClean="0"/>
              <a:t> değer ve pratiklerinin canlandırılmasından sorumludur</a:t>
            </a:r>
            <a:endParaRPr lang="en-US" sz="3000" dirty="0"/>
          </a:p>
          <a:p>
            <a:pPr marL="628650">
              <a:spcBef>
                <a:spcPts val="990"/>
              </a:spcBef>
            </a:pPr>
            <a:r>
              <a:rPr lang="tr-TR" sz="3000" dirty="0" smtClean="0"/>
              <a:t>Engelleri ortadan kaldırır</a:t>
            </a:r>
            <a:endParaRPr lang="en-US" sz="3000" dirty="0"/>
          </a:p>
          <a:p>
            <a:pPr marL="628650">
              <a:spcBef>
                <a:spcPts val="990"/>
              </a:spcBef>
            </a:pPr>
            <a:r>
              <a:rPr lang="tr-TR" sz="3000" dirty="0" smtClean="0"/>
              <a:t>Takımın tümüyle fonksiyonel ve üretken olduğuna emin olur</a:t>
            </a:r>
            <a:endParaRPr lang="en-US" sz="3000" dirty="0"/>
          </a:p>
          <a:p>
            <a:pPr marL="628650">
              <a:spcBef>
                <a:spcPts val="990"/>
              </a:spcBef>
            </a:pPr>
            <a:r>
              <a:rPr lang="tr-TR" sz="3000" dirty="0" smtClean="0"/>
              <a:t>Tüm roller ve fonksiyonlar arasında etkileşimi en üst düzeyde tutar</a:t>
            </a:r>
            <a:endParaRPr lang="en-US" sz="3000" dirty="0"/>
          </a:p>
          <a:p>
            <a:pPr marL="628650">
              <a:spcBef>
                <a:spcPts val="990"/>
              </a:spcBef>
            </a:pPr>
            <a:r>
              <a:rPr lang="tr-TR" sz="3000" dirty="0" smtClean="0"/>
              <a:t>Dış etkilere karşı takıma kalkan görevi görür.</a:t>
            </a:r>
            <a:endParaRPr lang="en-US" sz="30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tr-TR" dirty="0" smtClean="0"/>
              <a:t>Takım</a:t>
            </a:r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1786890" y="1646240"/>
            <a:ext cx="8698230" cy="4365940"/>
          </a:xfrm>
          <a:ln/>
        </p:spPr>
        <p:txBody>
          <a:bodyPr>
            <a:normAutofit/>
          </a:bodyPr>
          <a:lstStyle/>
          <a:p>
            <a:pPr marL="628650"/>
            <a:r>
              <a:rPr lang="tr-TR" dirty="0" smtClean="0"/>
              <a:t>Genellikle 5-9 kişilik takımlar</a:t>
            </a:r>
            <a:endParaRPr lang="en-US" dirty="0"/>
          </a:p>
          <a:p>
            <a:pPr marL="628650">
              <a:spcBef>
                <a:spcPts val="1260"/>
              </a:spcBef>
            </a:pPr>
            <a:r>
              <a:rPr lang="tr-TR" dirty="0" smtClean="0"/>
              <a:t>Her görevden</a:t>
            </a:r>
            <a:r>
              <a:rPr lang="en-US" dirty="0" smtClean="0"/>
              <a:t>:</a:t>
            </a:r>
            <a:endParaRPr lang="en-US" dirty="0"/>
          </a:p>
          <a:p>
            <a:pPr marL="937260" lvl="1">
              <a:spcBef>
                <a:spcPts val="1260"/>
              </a:spcBef>
            </a:pPr>
            <a:r>
              <a:rPr lang="tr-TR" dirty="0" smtClean="0"/>
              <a:t>Yazılımcı</a:t>
            </a:r>
            <a:r>
              <a:rPr lang="en-US" dirty="0" smtClean="0"/>
              <a:t>, </a:t>
            </a:r>
            <a:r>
              <a:rPr lang="tr-TR" dirty="0" smtClean="0"/>
              <a:t>test uzmanı</a:t>
            </a:r>
            <a:r>
              <a:rPr lang="en-US" dirty="0" smtClean="0"/>
              <a:t>, </a:t>
            </a:r>
            <a:r>
              <a:rPr lang="tr-TR" dirty="0" smtClean="0"/>
              <a:t>kullanıcı deneyimi tasarımcısı</a:t>
            </a:r>
            <a:r>
              <a:rPr lang="en-US" dirty="0" smtClean="0"/>
              <a:t>, </a:t>
            </a:r>
            <a:r>
              <a:rPr lang="tr-TR" dirty="0" err="1" smtClean="0"/>
              <a:t>vs</a:t>
            </a:r>
            <a:r>
              <a:rPr lang="en-US" dirty="0" smtClean="0"/>
              <a:t>.</a:t>
            </a:r>
            <a:endParaRPr lang="en-US" dirty="0"/>
          </a:p>
          <a:p>
            <a:pPr marL="628650">
              <a:spcBef>
                <a:spcPts val="1260"/>
              </a:spcBef>
            </a:pPr>
            <a:r>
              <a:rPr lang="tr-TR" dirty="0" smtClean="0"/>
              <a:t>Üyeler tam-zamanlı olmalı</a:t>
            </a:r>
            <a:endParaRPr lang="en-US" dirty="0"/>
          </a:p>
          <a:p>
            <a:pPr marL="937260" lvl="1">
              <a:spcBef>
                <a:spcPts val="1260"/>
              </a:spcBef>
            </a:pPr>
            <a:r>
              <a:rPr lang="tr-TR" dirty="0" smtClean="0"/>
              <a:t>İstisnalar: </a:t>
            </a:r>
            <a:r>
              <a:rPr lang="tr-TR" dirty="0" err="1" smtClean="0"/>
              <a:t>db</a:t>
            </a:r>
            <a:r>
              <a:rPr lang="tr-TR" dirty="0" smtClean="0"/>
              <a:t> </a:t>
            </a:r>
            <a:r>
              <a:rPr lang="tr-TR" dirty="0" err="1" smtClean="0"/>
              <a:t>admin</a:t>
            </a:r>
            <a:r>
              <a:rPr lang="tr-TR" dirty="0" smtClean="0"/>
              <a:t> vs.</a:t>
            </a:r>
            <a:endParaRPr lang="en-US" dirty="0"/>
          </a:p>
          <a:p>
            <a:pPr marL="628650">
              <a:spcBef>
                <a:spcPts val="1260"/>
              </a:spcBef>
            </a:pPr>
            <a:r>
              <a:rPr lang="tr-TR" dirty="0" smtClean="0"/>
              <a:t>Takımlar kendiliğinden organize olur</a:t>
            </a:r>
            <a:endParaRPr lang="en-US" dirty="0"/>
          </a:p>
          <a:p>
            <a:pPr marL="937260" lvl="1">
              <a:spcBef>
                <a:spcPts val="1260"/>
              </a:spcBef>
            </a:pPr>
            <a:r>
              <a:rPr lang="tr-TR" dirty="0" smtClean="0"/>
              <a:t>Takım içinde unvan olmaz</a:t>
            </a:r>
            <a:endParaRPr lang="en-US" dirty="0"/>
          </a:p>
          <a:p>
            <a:pPr marL="628650">
              <a:spcBef>
                <a:spcPts val="1260"/>
              </a:spcBef>
            </a:pPr>
            <a:r>
              <a:rPr lang="tr-TR" dirty="0" smtClean="0"/>
              <a:t>Üyelik sadece sprintler arasında değişebilir. Sprint ortasında </a:t>
            </a:r>
            <a:r>
              <a:rPr lang="tr-TR" smtClean="0"/>
              <a:t>başka projeye geçilmez.</a:t>
            </a:r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Rectangle 1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t"/>
          <a:lstStyle/>
          <a:p>
            <a:r>
              <a:rPr lang="en-US" dirty="0"/>
              <a:t>Scrum </a:t>
            </a:r>
            <a:r>
              <a:rPr lang="tr-TR" dirty="0" smtClean="0"/>
              <a:t>Çerçevesi</a:t>
            </a:r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75510" y="1160142"/>
            <a:ext cx="3726180" cy="1840230"/>
            <a:chOff x="0" y="0"/>
            <a:chExt cx="2608" cy="1288"/>
          </a:xfrm>
        </p:grpSpPr>
        <p:sp>
          <p:nvSpPr>
            <p:cNvPr id="26626" name="AutoShape 2"/>
            <p:cNvSpPr>
              <a:spLocks/>
            </p:cNvSpPr>
            <p:nvPr/>
          </p:nvSpPr>
          <p:spPr bwMode="auto">
            <a:xfrm>
              <a:off x="8" y="0"/>
              <a:ext cx="2600" cy="1288"/>
            </a:xfrm>
            <a:prstGeom prst="roundRect">
              <a:avLst>
                <a:gd name="adj" fmla="val 14903"/>
              </a:avLst>
            </a:prstGeom>
            <a:solidFill>
              <a:srgbClr val="E6E6E6"/>
            </a:solidFill>
            <a:ln w="25400">
              <a:solidFill>
                <a:srgbClr val="B3B3B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6627" name="Rectangle 3"/>
            <p:cNvSpPr>
              <a:spLocks/>
            </p:cNvSpPr>
            <p:nvPr/>
          </p:nvSpPr>
          <p:spPr bwMode="auto">
            <a:xfrm>
              <a:off x="96" y="392"/>
              <a:ext cx="1768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buClr>
                  <a:srgbClr val="B3B3B3"/>
                </a:buClr>
                <a:buSzPct val="125000"/>
                <a:buFont typeface="Lucida Grande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B3B3B3"/>
                  </a:solidFill>
                  <a:ea typeface="Gill Sans" pitchFamily="80" charset="0"/>
                  <a:cs typeface="Gill Sans" pitchFamily="80" charset="0"/>
                </a:rPr>
                <a:t>Product owner</a:t>
              </a:r>
            </a:p>
            <a:p>
              <a:pPr>
                <a:buClr>
                  <a:srgbClr val="B3B3B3"/>
                </a:buClr>
                <a:buSzPct val="125000"/>
                <a:buFont typeface="Lucida Grande" pitchFamily="80" charset="0"/>
                <a:buChar char="•"/>
                <a:tabLst>
                  <a:tab pos="960120" algn="l"/>
                </a:tabLst>
              </a:pPr>
              <a:r>
                <a:rPr lang="en-US" sz="2500" dirty="0" err="1">
                  <a:solidFill>
                    <a:srgbClr val="B3B3B3"/>
                  </a:solidFill>
                  <a:ea typeface="Gill Sans" pitchFamily="80" charset="0"/>
                  <a:cs typeface="Gill Sans" pitchFamily="80" charset="0"/>
                </a:rPr>
                <a:t>ScrumMaster</a:t>
              </a:r>
              <a:endParaRPr lang="en-US" sz="2500" dirty="0">
                <a:solidFill>
                  <a:srgbClr val="B3B3B3"/>
                </a:solidFill>
                <a:ea typeface="Gill Sans" pitchFamily="80" charset="0"/>
                <a:cs typeface="Gill Sans" pitchFamily="80" charset="0"/>
              </a:endParaRPr>
            </a:p>
            <a:p>
              <a:pPr>
                <a:buClr>
                  <a:srgbClr val="B3B3B3"/>
                </a:buClr>
                <a:buSzPct val="125000"/>
                <a:buFont typeface="Lucida Grande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B3B3B3"/>
                  </a:solidFill>
                  <a:ea typeface="Gill Sans" pitchFamily="80" charset="0"/>
                  <a:cs typeface="Gill Sans" pitchFamily="80" charset="0"/>
                </a:rPr>
                <a:t>Team</a:t>
              </a:r>
            </a:p>
          </p:txBody>
        </p:sp>
        <p:sp>
          <p:nvSpPr>
            <p:cNvPr id="26628" name="Rectangle 4"/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29" name="AutoShape 5"/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0" name="AutoShape 6"/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1" name="Rectangle 7"/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2" name="Rectangle 8"/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3" name="Rectangle 9"/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tabLst>
                  <a:tab pos="960120" algn="l"/>
                </a:tabLst>
              </a:pPr>
              <a:r>
                <a:rPr lang="tr-TR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Roller</a:t>
              </a:r>
              <a:endParaRPr lang="en-US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118860" y="4594860"/>
            <a:ext cx="3726180" cy="1840230"/>
            <a:chOff x="0" y="0"/>
            <a:chExt cx="2608" cy="1288"/>
          </a:xfrm>
        </p:grpSpPr>
        <p:sp>
          <p:nvSpPr>
            <p:cNvPr id="26636" name="AutoShape 12"/>
            <p:cNvSpPr>
              <a:spLocks/>
            </p:cNvSpPr>
            <p:nvPr/>
          </p:nvSpPr>
          <p:spPr bwMode="auto">
            <a:xfrm>
              <a:off x="8" y="0"/>
              <a:ext cx="2600" cy="1288"/>
            </a:xfrm>
            <a:prstGeom prst="roundRect">
              <a:avLst>
                <a:gd name="adj" fmla="val 14903"/>
              </a:avLst>
            </a:prstGeom>
            <a:solidFill>
              <a:srgbClr val="E6E6E6"/>
            </a:solidFill>
            <a:ln w="25400">
              <a:solidFill>
                <a:srgbClr val="B3B3B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7" name="Rectangle 13"/>
            <p:cNvSpPr>
              <a:spLocks/>
            </p:cNvSpPr>
            <p:nvPr/>
          </p:nvSpPr>
          <p:spPr bwMode="auto">
            <a:xfrm>
              <a:off x="96" y="392"/>
              <a:ext cx="2376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buClr>
                  <a:srgbClr val="B3B3B3"/>
                </a:buClr>
                <a:buSzPct val="125000"/>
                <a:buFont typeface="Lucida Grande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B3B3B3"/>
                  </a:solidFill>
                  <a:ea typeface="Gill Sans" pitchFamily="80" charset="0"/>
                  <a:cs typeface="Gill Sans" pitchFamily="80" charset="0"/>
                </a:rPr>
                <a:t>Product backlog</a:t>
              </a:r>
            </a:p>
            <a:p>
              <a:pPr>
                <a:buClr>
                  <a:srgbClr val="B3B3B3"/>
                </a:buClr>
                <a:buSzPct val="125000"/>
                <a:buFont typeface="Lucida Grande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B3B3B3"/>
                  </a:solidFill>
                  <a:ea typeface="Gill Sans" pitchFamily="80" charset="0"/>
                  <a:cs typeface="Gill Sans" pitchFamily="80" charset="0"/>
                </a:rPr>
                <a:t>Sprint backlog</a:t>
              </a:r>
            </a:p>
            <a:p>
              <a:pPr>
                <a:buClr>
                  <a:srgbClr val="B3B3B3"/>
                </a:buClr>
                <a:buSzPct val="125000"/>
                <a:buFont typeface="Lucida Grande" pitchFamily="80" charset="0"/>
                <a:buChar char="•"/>
                <a:tabLst>
                  <a:tab pos="960120" algn="l"/>
                </a:tabLst>
              </a:pPr>
              <a:r>
                <a:rPr lang="en-US" sz="2500" dirty="0" err="1">
                  <a:solidFill>
                    <a:srgbClr val="B3B3B3"/>
                  </a:solidFill>
                  <a:ea typeface="Gill Sans" pitchFamily="80" charset="0"/>
                  <a:cs typeface="Gill Sans" pitchFamily="80" charset="0"/>
                </a:rPr>
                <a:t>Burndown</a:t>
              </a:r>
              <a:r>
                <a:rPr lang="en-US" sz="2500" dirty="0">
                  <a:solidFill>
                    <a:srgbClr val="B3B3B3"/>
                  </a:solidFill>
                  <a:ea typeface="Gill Sans" pitchFamily="80" charset="0"/>
                  <a:cs typeface="Gill Sans" pitchFamily="80" charset="0"/>
                </a:rPr>
                <a:t> charts</a:t>
              </a:r>
            </a:p>
          </p:txBody>
        </p:sp>
        <p:sp>
          <p:nvSpPr>
            <p:cNvPr id="26638" name="Rectangle 14"/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9" name="AutoShape 15"/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0" name="AutoShape 16"/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1" name="Rectangle 17"/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2" name="Rectangle 18"/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3" name="Rectangle 19"/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tabLst>
                  <a:tab pos="960120" algn="l"/>
                </a:tabLst>
              </a:pPr>
              <a:r>
                <a:rPr lang="tr-TR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Eserler</a:t>
              </a:r>
              <a:endParaRPr lang="en-US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484370" y="2537460"/>
            <a:ext cx="3726180" cy="2274570"/>
            <a:chOff x="0" y="0"/>
            <a:chExt cx="2608" cy="1592"/>
          </a:xfrm>
        </p:grpSpPr>
        <p:sp>
          <p:nvSpPr>
            <p:cNvPr id="26645" name="AutoShape 21"/>
            <p:cNvSpPr>
              <a:spLocks/>
            </p:cNvSpPr>
            <p:nvPr/>
          </p:nvSpPr>
          <p:spPr bwMode="auto">
            <a:xfrm>
              <a:off x="8" y="0"/>
              <a:ext cx="2600" cy="1592"/>
            </a:xfrm>
            <a:prstGeom prst="roundRect">
              <a:avLst>
                <a:gd name="adj" fmla="val 1206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6" name="Rectangle 22"/>
            <p:cNvSpPr>
              <a:spLocks/>
            </p:cNvSpPr>
            <p:nvPr/>
          </p:nvSpPr>
          <p:spPr bwMode="auto">
            <a:xfrm>
              <a:off x="96" y="392"/>
              <a:ext cx="2320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Sprint planning</a:t>
              </a:r>
            </a:p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Sprint review</a:t>
              </a:r>
            </a:p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Sprint retrospective</a:t>
              </a:r>
            </a:p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Daily scrum meeting</a:t>
              </a:r>
            </a:p>
          </p:txBody>
        </p:sp>
        <p:sp>
          <p:nvSpPr>
            <p:cNvPr id="26647" name="Rectangle 23"/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8" name="AutoShape 24"/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9" name="AutoShape 25"/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0" name="Rectangle 26"/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1" name="Rectangle 27"/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2" name="Rectangle 28"/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tabLst>
                  <a:tab pos="960120" algn="l"/>
                </a:tabLst>
              </a:pPr>
              <a:r>
                <a:rPr lang="tr-TR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Merasimler</a:t>
              </a:r>
              <a:endParaRPr lang="en-US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</p:grp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1"/>
          <p:cNvSpPr>
            <a:spLocks/>
          </p:cNvSpPr>
          <p:nvPr/>
        </p:nvSpPr>
        <p:spPr bwMode="auto">
          <a:xfrm>
            <a:off x="3741420" y="811530"/>
            <a:ext cx="4583430" cy="5417820"/>
          </a:xfrm>
          <a:prstGeom prst="roundRect">
            <a:avLst>
              <a:gd name="adj" fmla="val 5981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rgbClr val="003C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4164330" y="811530"/>
            <a:ext cx="3143250" cy="537210"/>
          </a:xfrm>
          <a:prstGeom prst="rect">
            <a:avLst/>
          </a:prstGeom>
          <a:solidFill>
            <a:srgbClr val="003C8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27651" name="AutoShape 3"/>
          <p:cNvSpPr>
            <a:spLocks/>
          </p:cNvSpPr>
          <p:nvPr/>
        </p:nvSpPr>
        <p:spPr bwMode="auto">
          <a:xfrm>
            <a:off x="3729990" y="811530"/>
            <a:ext cx="445770" cy="41148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3C8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3729990" y="1120140"/>
            <a:ext cx="560070" cy="228600"/>
          </a:xfrm>
          <a:prstGeom prst="rect">
            <a:avLst/>
          </a:prstGeom>
          <a:solidFill>
            <a:srgbClr val="003C8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36130" y="811530"/>
            <a:ext cx="560070" cy="537210"/>
            <a:chOff x="0" y="0"/>
            <a:chExt cx="392" cy="376"/>
          </a:xfrm>
        </p:grpSpPr>
        <p:sp>
          <p:nvSpPr>
            <p:cNvPr id="27654" name="AutoShape 6"/>
            <p:cNvSpPr>
              <a:spLocks/>
            </p:cNvSpPr>
            <p:nvPr/>
          </p:nvSpPr>
          <p:spPr bwMode="auto">
            <a:xfrm rot="10800000">
              <a:off x="80" y="88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5" name="Rectangle 7"/>
            <p:cNvSpPr>
              <a:spLocks/>
            </p:cNvSpPr>
            <p:nvPr/>
          </p:nvSpPr>
          <p:spPr bwMode="auto">
            <a:xfrm>
              <a:off x="0" y="0"/>
              <a:ext cx="392" cy="160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656" name="Rectangle 8"/>
          <p:cNvSpPr>
            <a:spLocks/>
          </p:cNvSpPr>
          <p:nvPr/>
        </p:nvSpPr>
        <p:spPr bwMode="auto">
          <a:xfrm>
            <a:off x="3878580" y="811530"/>
            <a:ext cx="357759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45720" rIns="45720" bIns="45720"/>
          <a:lstStyle/>
          <a:p>
            <a:pPr>
              <a:tabLst>
                <a:tab pos="960120" algn="l"/>
              </a:tabLst>
            </a:pPr>
            <a:r>
              <a:rPr lang="en-US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Sprint planning meeting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970020" y="1531620"/>
            <a:ext cx="4194810" cy="1680210"/>
            <a:chOff x="0" y="0"/>
            <a:chExt cx="2936" cy="1176"/>
          </a:xfrm>
        </p:grpSpPr>
        <p:sp>
          <p:nvSpPr>
            <p:cNvPr id="27658" name="AutoShape 10"/>
            <p:cNvSpPr>
              <a:spLocks/>
            </p:cNvSpPr>
            <p:nvPr/>
          </p:nvSpPr>
          <p:spPr bwMode="auto">
            <a:xfrm>
              <a:off x="0" y="0"/>
              <a:ext cx="2936" cy="1176"/>
            </a:xfrm>
            <a:prstGeom prst="roundRect">
              <a:avLst>
                <a:gd name="adj" fmla="val 16324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7659" name="Rectangle 11"/>
            <p:cNvSpPr>
              <a:spLocks/>
            </p:cNvSpPr>
            <p:nvPr/>
          </p:nvSpPr>
          <p:spPr bwMode="auto">
            <a:xfrm>
              <a:off x="304" y="0"/>
              <a:ext cx="1432" cy="288"/>
            </a:xfrm>
            <a:prstGeom prst="rect">
              <a:avLst/>
            </a:prstGeom>
            <a:solidFill>
              <a:srgbClr val="00531C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0" name="AutoShape 12"/>
            <p:cNvSpPr>
              <a:spLocks/>
            </p:cNvSpPr>
            <p:nvPr/>
          </p:nvSpPr>
          <p:spPr bwMode="auto">
            <a:xfrm rot="10800000">
              <a:off x="1656" y="0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31C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1" name="AutoShape 13"/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31C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2" name="Rectangle 14"/>
            <p:cNvSpPr>
              <a:spLocks/>
            </p:cNvSpPr>
            <p:nvPr/>
          </p:nvSpPr>
          <p:spPr bwMode="auto">
            <a:xfrm>
              <a:off x="104" y="0"/>
              <a:ext cx="16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tabLst>
                  <a:tab pos="960120" algn="l"/>
                </a:tabLst>
              </a:pPr>
              <a:r>
                <a:rPr lang="en-US" sz="20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Sprint </a:t>
              </a:r>
              <a:r>
                <a:rPr lang="tr-TR" sz="20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öncelikleri</a:t>
              </a:r>
              <a:endParaRPr lang="en-US" sz="20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  <p:sp>
          <p:nvSpPr>
            <p:cNvPr id="27663" name="Rectangle 15"/>
            <p:cNvSpPr>
              <a:spLocks/>
            </p:cNvSpPr>
            <p:nvPr/>
          </p:nvSpPr>
          <p:spPr bwMode="auto">
            <a:xfrm>
              <a:off x="40" y="336"/>
              <a:ext cx="2720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 marL="252889" indent="-252889"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tr-TR" sz="16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Ürün </a:t>
              </a:r>
              <a:r>
                <a:rPr lang="tr-TR" sz="1600" dirty="0" err="1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backlogunun</a:t>
              </a:r>
              <a:r>
                <a:rPr lang="tr-TR" sz="16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 analiz ve değerlendirmesi</a:t>
              </a:r>
              <a:endParaRPr lang="en-US" sz="16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  <a:p>
              <a:pPr marL="252889" indent="-252889"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tr-TR" sz="16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Sprint hedefinin belirlenmesi</a:t>
              </a:r>
              <a:endParaRPr lang="en-US" sz="16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970020" y="3371850"/>
            <a:ext cx="4194810" cy="2640330"/>
            <a:chOff x="0" y="0"/>
            <a:chExt cx="2936" cy="1848"/>
          </a:xfrm>
        </p:grpSpPr>
        <p:sp>
          <p:nvSpPr>
            <p:cNvPr id="27665" name="AutoShape 17"/>
            <p:cNvSpPr>
              <a:spLocks/>
            </p:cNvSpPr>
            <p:nvPr/>
          </p:nvSpPr>
          <p:spPr bwMode="auto">
            <a:xfrm>
              <a:off x="0" y="0"/>
              <a:ext cx="2936" cy="1848"/>
            </a:xfrm>
            <a:prstGeom prst="roundRect">
              <a:avLst>
                <a:gd name="adj" fmla="val 10389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7666" name="Rectangle 18"/>
            <p:cNvSpPr>
              <a:spLocks/>
            </p:cNvSpPr>
            <p:nvPr/>
          </p:nvSpPr>
          <p:spPr bwMode="auto">
            <a:xfrm>
              <a:off x="304" y="0"/>
              <a:ext cx="1432" cy="288"/>
            </a:xfrm>
            <a:prstGeom prst="rect">
              <a:avLst/>
            </a:prstGeom>
            <a:solidFill>
              <a:srgbClr val="00531C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7" name="AutoShape 19"/>
            <p:cNvSpPr>
              <a:spLocks/>
            </p:cNvSpPr>
            <p:nvPr/>
          </p:nvSpPr>
          <p:spPr bwMode="auto">
            <a:xfrm rot="10800000">
              <a:off x="1656" y="0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31C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8" name="AutoShape 20"/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31C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9" name="Rectangle 21"/>
            <p:cNvSpPr>
              <a:spLocks/>
            </p:cNvSpPr>
            <p:nvPr/>
          </p:nvSpPr>
          <p:spPr bwMode="auto">
            <a:xfrm>
              <a:off x="104" y="0"/>
              <a:ext cx="16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tabLst>
                  <a:tab pos="960120" algn="l"/>
                </a:tabLst>
              </a:pPr>
              <a:r>
                <a:rPr lang="en-US" sz="20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Sprint </a:t>
              </a:r>
              <a:r>
                <a:rPr lang="tr-TR" sz="20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planlaması</a:t>
              </a:r>
              <a:endParaRPr lang="en-US" sz="20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  <p:sp>
          <p:nvSpPr>
            <p:cNvPr id="27670" name="Rectangle 22"/>
            <p:cNvSpPr>
              <a:spLocks/>
            </p:cNvSpPr>
            <p:nvPr/>
          </p:nvSpPr>
          <p:spPr bwMode="auto">
            <a:xfrm>
              <a:off x="40" y="336"/>
              <a:ext cx="2720" cy="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 marL="252889" indent="-252889"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tr-TR" sz="16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Sprint hedefine nasıl ulaşılacak karar verilmesi. (Tasarım)</a:t>
              </a:r>
            </a:p>
            <a:p>
              <a:pPr marL="252889" indent="-252889"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tr-TR" sz="16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Ürün </a:t>
              </a:r>
              <a:r>
                <a:rPr lang="tr-TR" sz="1600" dirty="0" err="1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backlogundan</a:t>
              </a:r>
              <a:r>
                <a:rPr lang="tr-TR" sz="16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 (özellik, kullanıcı hikayeleri) sprint </a:t>
              </a:r>
              <a:r>
                <a:rPr lang="tr-TR" sz="1600" dirty="0" err="1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backlogunun</a:t>
              </a:r>
              <a:r>
                <a:rPr lang="tr-TR" sz="16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 oluşturulması. (iş paketleri)</a:t>
              </a:r>
              <a:endParaRPr lang="en-US" sz="16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  <a:p>
              <a:pPr marL="252889" indent="-252889"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tr-TR" sz="16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Sprint </a:t>
              </a:r>
              <a:r>
                <a:rPr lang="tr-TR" sz="1600" dirty="0" err="1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backlogunun</a:t>
              </a:r>
              <a:r>
                <a:rPr lang="tr-TR" sz="16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 saat cinsinden tahmin edilmesi</a:t>
              </a:r>
              <a:endParaRPr lang="en-US" sz="16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8164830" y="1851660"/>
            <a:ext cx="2274570" cy="1040130"/>
            <a:chOff x="0" y="0"/>
            <a:chExt cx="1592" cy="728"/>
          </a:xfrm>
        </p:grpSpPr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 flipH="1">
              <a:off x="0" y="363"/>
              <a:ext cx="5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3" name="AutoShape 25"/>
            <p:cNvSpPr>
              <a:spLocks/>
            </p:cNvSpPr>
            <p:nvPr/>
          </p:nvSpPr>
          <p:spPr bwMode="auto">
            <a:xfrm>
              <a:off x="528" y="0"/>
              <a:ext cx="1064" cy="728"/>
            </a:xfrm>
            <a:prstGeom prst="roundRect">
              <a:avLst>
                <a:gd name="adj" fmla="val 2637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5400">
              <a:solidFill>
                <a:srgbClr val="910000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>
                <a:tabLst>
                  <a:tab pos="960120" algn="l"/>
                </a:tabLst>
              </a:pPr>
              <a:r>
                <a:rPr lang="en-US" dirty="0">
                  <a:solidFill>
                    <a:srgbClr val="E3F0FF"/>
                  </a:solidFill>
                  <a:ea typeface="Gill Sans" pitchFamily="80" charset="0"/>
                  <a:cs typeface="Gill Sans" pitchFamily="80" charset="0"/>
                </a:rPr>
                <a:t>Sprint</a:t>
              </a:r>
            </a:p>
            <a:p>
              <a:pPr>
                <a:tabLst>
                  <a:tab pos="960120" algn="l"/>
                </a:tabLst>
              </a:pPr>
              <a:r>
                <a:rPr lang="tr-TR" dirty="0" smtClean="0">
                  <a:solidFill>
                    <a:srgbClr val="E3F0FF"/>
                  </a:solidFill>
                  <a:ea typeface="Gill Sans" pitchFamily="80" charset="0"/>
                  <a:cs typeface="Gill Sans" pitchFamily="80" charset="0"/>
                </a:rPr>
                <a:t>hedefi</a:t>
              </a:r>
              <a:endParaRPr lang="en-US" dirty="0">
                <a:solidFill>
                  <a:srgbClr val="E3F0FF"/>
                </a:solidFill>
                <a:ea typeface="Gill Sans" pitchFamily="80" charset="0"/>
                <a:cs typeface="Gill Sans" pitchFamily="80" charset="0"/>
              </a:endParaRPr>
            </a:p>
          </p:txBody>
        </p:sp>
      </p:grpSp>
      <p:sp>
        <p:nvSpPr>
          <p:cNvPr id="27674" name="Line 26"/>
          <p:cNvSpPr>
            <a:spLocks noChangeShapeType="1"/>
          </p:cNvSpPr>
          <p:nvPr/>
        </p:nvSpPr>
        <p:spPr bwMode="auto">
          <a:xfrm flipH="1">
            <a:off x="3152776" y="1350169"/>
            <a:ext cx="58864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8164830" y="4160520"/>
            <a:ext cx="2274570" cy="1040130"/>
            <a:chOff x="0" y="0"/>
            <a:chExt cx="1592" cy="728"/>
          </a:xfrm>
        </p:grpSpPr>
        <p:sp>
          <p:nvSpPr>
            <p:cNvPr id="27676" name="AutoShape 28"/>
            <p:cNvSpPr>
              <a:spLocks/>
            </p:cNvSpPr>
            <p:nvPr/>
          </p:nvSpPr>
          <p:spPr bwMode="auto">
            <a:xfrm>
              <a:off x="528" y="0"/>
              <a:ext cx="1064" cy="728"/>
            </a:xfrm>
            <a:prstGeom prst="roundRect">
              <a:avLst>
                <a:gd name="adj" fmla="val 2637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5400">
              <a:solidFill>
                <a:srgbClr val="910000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>
                <a:tabLst>
                  <a:tab pos="960120" algn="l"/>
                </a:tabLst>
              </a:pPr>
              <a:r>
                <a:rPr lang="en-US" dirty="0">
                  <a:solidFill>
                    <a:srgbClr val="E3F0FF"/>
                  </a:solidFill>
                  <a:ea typeface="Gill Sans" pitchFamily="80" charset="0"/>
                  <a:cs typeface="Gill Sans" pitchFamily="80" charset="0"/>
                </a:rPr>
                <a:t>Sprint</a:t>
              </a:r>
            </a:p>
            <a:p>
              <a:pPr>
                <a:tabLst>
                  <a:tab pos="960120" algn="l"/>
                </a:tabLst>
              </a:pPr>
              <a:r>
                <a:rPr lang="en-US" dirty="0">
                  <a:solidFill>
                    <a:srgbClr val="E3F0FF"/>
                  </a:solidFill>
                  <a:ea typeface="Gill Sans" pitchFamily="80" charset="0"/>
                  <a:cs typeface="Gill Sans" pitchFamily="80" charset="0"/>
                </a:rPr>
                <a:t>backlog</a:t>
              </a:r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auto">
            <a:xfrm flipH="1">
              <a:off x="0" y="363"/>
              <a:ext cx="5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678" name="AutoShape 30"/>
          <p:cNvSpPr>
            <a:spLocks/>
          </p:cNvSpPr>
          <p:nvPr/>
        </p:nvSpPr>
        <p:spPr bwMode="auto">
          <a:xfrm>
            <a:off x="1786890" y="3074670"/>
            <a:ext cx="1371600" cy="914400"/>
          </a:xfrm>
          <a:prstGeom prst="roundRect">
            <a:avLst>
              <a:gd name="adj" fmla="val 30000"/>
            </a:avLst>
          </a:prstGeom>
          <a:blipFill dpi="0" rotWithShape="0">
            <a:blip r:embed="rId6" cstate="print"/>
            <a:srcRect/>
            <a:tile tx="0" ty="0" sx="100000" sy="100000" flip="none" algn="tl"/>
          </a:blipFill>
          <a:ln w="25400">
            <a:solidFill>
              <a:srgbClr val="7500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dirty="0" smtClean="0">
                <a:solidFill>
                  <a:srgbClr val="E3F0FF"/>
                </a:solidFill>
                <a:ea typeface="Gill Sans" pitchFamily="80" charset="0"/>
                <a:cs typeface="Gill Sans" pitchFamily="80" charset="0"/>
              </a:rPr>
              <a:t>İş konuları</a:t>
            </a:r>
            <a:endParaRPr lang="en-US" dirty="0">
              <a:solidFill>
                <a:srgbClr val="E3F0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27679" name="AutoShape 31"/>
          <p:cNvSpPr>
            <a:spLocks/>
          </p:cNvSpPr>
          <p:nvPr/>
        </p:nvSpPr>
        <p:spPr bwMode="auto">
          <a:xfrm>
            <a:off x="1786890" y="902970"/>
            <a:ext cx="1371600" cy="914400"/>
          </a:xfrm>
          <a:prstGeom prst="roundRect">
            <a:avLst>
              <a:gd name="adj" fmla="val 30000"/>
            </a:avLst>
          </a:prstGeom>
          <a:blipFill dpi="0" rotWithShape="0">
            <a:blip r:embed="rId6" cstate="print"/>
            <a:srcRect/>
            <a:tile tx="0" ty="0" sx="100000" sy="100000" flip="none" algn="tl"/>
          </a:blipFill>
          <a:ln w="25400">
            <a:solidFill>
              <a:srgbClr val="7500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dirty="0" smtClean="0">
                <a:solidFill>
                  <a:srgbClr val="E3F0FF"/>
                </a:solidFill>
                <a:ea typeface="Gill Sans" pitchFamily="80" charset="0"/>
                <a:cs typeface="Gill Sans" pitchFamily="80" charset="0"/>
              </a:rPr>
              <a:t>Takımın kapasitesi</a:t>
            </a:r>
            <a:endParaRPr lang="en-US" dirty="0">
              <a:solidFill>
                <a:srgbClr val="E3F0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27680" name="AutoShape 32"/>
          <p:cNvSpPr>
            <a:spLocks/>
          </p:cNvSpPr>
          <p:nvPr/>
        </p:nvSpPr>
        <p:spPr bwMode="auto">
          <a:xfrm>
            <a:off x="1786890" y="1988820"/>
            <a:ext cx="1371600" cy="914400"/>
          </a:xfrm>
          <a:prstGeom prst="roundRect">
            <a:avLst>
              <a:gd name="adj" fmla="val 30000"/>
            </a:avLst>
          </a:prstGeom>
          <a:blipFill dpi="0" rotWithShape="0">
            <a:blip r:embed="rId6" cstate="print"/>
            <a:srcRect/>
            <a:tile tx="0" ty="0" sx="100000" sy="100000" flip="none" algn="tl"/>
          </a:blipFill>
          <a:ln w="25400">
            <a:solidFill>
              <a:srgbClr val="7500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dirty="0" smtClean="0">
                <a:solidFill>
                  <a:srgbClr val="E3F0FF"/>
                </a:solidFill>
                <a:ea typeface="Gill Sans" pitchFamily="80" charset="0"/>
                <a:cs typeface="Gill Sans" pitchFamily="80" charset="0"/>
              </a:rPr>
              <a:t>Ürün</a:t>
            </a:r>
            <a:br>
              <a:rPr lang="tr-TR" dirty="0" smtClean="0">
                <a:solidFill>
                  <a:srgbClr val="E3F0FF"/>
                </a:solidFill>
                <a:ea typeface="Gill Sans" pitchFamily="80" charset="0"/>
                <a:cs typeface="Gill Sans" pitchFamily="80" charset="0"/>
              </a:rPr>
            </a:br>
            <a:r>
              <a:rPr lang="en-US" dirty="0" smtClean="0">
                <a:solidFill>
                  <a:srgbClr val="E3F0FF"/>
                </a:solidFill>
                <a:ea typeface="Gill Sans" pitchFamily="80" charset="0"/>
                <a:cs typeface="Gill Sans" pitchFamily="80" charset="0"/>
              </a:rPr>
              <a:t>backlog</a:t>
            </a:r>
            <a:endParaRPr lang="en-US" dirty="0">
              <a:solidFill>
                <a:srgbClr val="E3F0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27681" name="AutoShape 33"/>
          <p:cNvSpPr>
            <a:spLocks/>
          </p:cNvSpPr>
          <p:nvPr/>
        </p:nvSpPr>
        <p:spPr bwMode="auto">
          <a:xfrm>
            <a:off x="1786890" y="5246370"/>
            <a:ext cx="1371600" cy="914400"/>
          </a:xfrm>
          <a:prstGeom prst="roundRect">
            <a:avLst>
              <a:gd name="adj" fmla="val 30000"/>
            </a:avLst>
          </a:prstGeom>
          <a:blipFill dpi="0" rotWithShape="0">
            <a:blip r:embed="rId6" cstate="print"/>
            <a:srcRect/>
            <a:tile tx="0" ty="0" sx="100000" sy="100000" flip="none" algn="tl"/>
          </a:blipFill>
          <a:ln w="25400">
            <a:solidFill>
              <a:srgbClr val="7500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dirty="0" smtClean="0">
                <a:solidFill>
                  <a:srgbClr val="E3F0FF"/>
                </a:solidFill>
                <a:ea typeface="Gill Sans" pitchFamily="80" charset="0"/>
                <a:cs typeface="Gill Sans" pitchFamily="80" charset="0"/>
              </a:rPr>
              <a:t>Teknoloji</a:t>
            </a:r>
            <a:endParaRPr lang="en-US" dirty="0">
              <a:solidFill>
                <a:srgbClr val="E3F0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27682" name="AutoShape 34"/>
          <p:cNvSpPr>
            <a:spLocks/>
          </p:cNvSpPr>
          <p:nvPr/>
        </p:nvSpPr>
        <p:spPr bwMode="auto">
          <a:xfrm>
            <a:off x="1786890" y="4160520"/>
            <a:ext cx="1371600" cy="914400"/>
          </a:xfrm>
          <a:prstGeom prst="roundRect">
            <a:avLst>
              <a:gd name="adj" fmla="val 30000"/>
            </a:avLst>
          </a:prstGeom>
          <a:blipFill dpi="0" rotWithShape="0">
            <a:blip r:embed="rId6" cstate="print"/>
            <a:srcRect/>
            <a:tile tx="0" ty="0" sx="100000" sy="100000" flip="none" algn="tl"/>
          </a:blipFill>
          <a:ln w="25400">
            <a:solidFill>
              <a:srgbClr val="7500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dirty="0" smtClean="0">
                <a:solidFill>
                  <a:srgbClr val="E3F0FF"/>
                </a:solidFill>
                <a:ea typeface="Gill Sans" pitchFamily="80" charset="0"/>
                <a:cs typeface="Gill Sans" pitchFamily="80" charset="0"/>
              </a:rPr>
              <a:t>Şu anki ürün</a:t>
            </a:r>
            <a:endParaRPr lang="en-US" dirty="0">
              <a:solidFill>
                <a:srgbClr val="E3F0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 flipH="1">
            <a:off x="3152776" y="2436019"/>
            <a:ext cx="58864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3152776" y="3521869"/>
            <a:ext cx="58864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 flipH="1">
            <a:off x="3152776" y="4607719"/>
            <a:ext cx="58864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 flipH="1">
            <a:off x="3152776" y="5693569"/>
            <a:ext cx="58864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t"/>
          <a:lstStyle/>
          <a:p>
            <a:r>
              <a:rPr lang="en-US" dirty="0"/>
              <a:t>Sprint </a:t>
            </a:r>
            <a:r>
              <a:rPr lang="tr-TR" dirty="0" smtClean="0"/>
              <a:t>planlama</a:t>
            </a:r>
            <a:endParaRPr lang="en-U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1832610" y="1440180"/>
            <a:ext cx="8515350" cy="2686050"/>
          </a:xfrm>
          <a:ln/>
        </p:spPr>
        <p:txBody>
          <a:bodyPr>
            <a:normAutofit lnSpcReduction="10000"/>
          </a:bodyPr>
          <a:lstStyle/>
          <a:p>
            <a:pPr marL="628650">
              <a:lnSpc>
                <a:spcPct val="80000"/>
              </a:lnSpc>
            </a:pPr>
            <a:r>
              <a:rPr lang="tr-TR" sz="2800" dirty="0" smtClean="0"/>
              <a:t>Takım tamamlamayı göze aldığı işleri ürün </a:t>
            </a:r>
            <a:r>
              <a:rPr lang="tr-TR" sz="2800" dirty="0" err="1" smtClean="0"/>
              <a:t>backlogundan</a:t>
            </a:r>
            <a:r>
              <a:rPr lang="tr-TR" sz="2800" dirty="0" smtClean="0"/>
              <a:t> seçer. </a:t>
            </a:r>
          </a:p>
          <a:p>
            <a:pPr marL="628650">
              <a:lnSpc>
                <a:spcPct val="80000"/>
              </a:lnSpc>
            </a:pPr>
            <a:r>
              <a:rPr lang="tr-TR" sz="2800" dirty="0" smtClean="0"/>
              <a:t>Sprint </a:t>
            </a:r>
            <a:r>
              <a:rPr lang="tr-TR" sz="2800" dirty="0" err="1" smtClean="0"/>
              <a:t>Backlogu</a:t>
            </a:r>
            <a:r>
              <a:rPr lang="tr-TR" sz="2800" dirty="0" smtClean="0"/>
              <a:t> oluşturulur</a:t>
            </a:r>
            <a:endParaRPr lang="en-US" sz="2800" dirty="0"/>
          </a:p>
          <a:p>
            <a:pPr marL="937260" lvl="1">
              <a:lnSpc>
                <a:spcPct val="80000"/>
              </a:lnSpc>
              <a:spcBef>
                <a:spcPts val="1260"/>
              </a:spcBef>
            </a:pPr>
            <a:r>
              <a:rPr lang="tr-TR" sz="2400" dirty="0" smtClean="0"/>
              <a:t>İş paketleri ve süreleri belirlenir.</a:t>
            </a:r>
            <a:r>
              <a:rPr lang="en-US" sz="2400" dirty="0" smtClean="0"/>
              <a:t> </a:t>
            </a:r>
            <a:r>
              <a:rPr lang="en-US" sz="2400" dirty="0"/>
              <a:t>(1-16 </a:t>
            </a:r>
            <a:r>
              <a:rPr lang="tr-TR" sz="2400" dirty="0" smtClean="0"/>
              <a:t>saat</a:t>
            </a:r>
            <a:r>
              <a:rPr lang="en-US" sz="2400" dirty="0" smtClean="0"/>
              <a:t>)</a:t>
            </a:r>
            <a:endParaRPr lang="en-US" sz="2400" dirty="0"/>
          </a:p>
          <a:p>
            <a:pPr marL="937260" lvl="1">
              <a:lnSpc>
                <a:spcPct val="80000"/>
              </a:lnSpc>
              <a:spcBef>
                <a:spcPts val="1260"/>
              </a:spcBef>
            </a:pPr>
            <a:r>
              <a:rPr lang="tr-TR" sz="2400" dirty="0" err="1" smtClean="0"/>
              <a:t>ScrumMaster</a:t>
            </a:r>
            <a:r>
              <a:rPr lang="tr-TR" sz="2400" dirty="0" smtClean="0"/>
              <a:t> bu işi tek </a:t>
            </a:r>
            <a:r>
              <a:rPr lang="tr-TR" sz="2400" dirty="0" err="1" smtClean="0"/>
              <a:t>başıan</a:t>
            </a:r>
            <a:r>
              <a:rPr lang="tr-TR" sz="2400" dirty="0" smtClean="0"/>
              <a:t> değil, takımla yapar.</a:t>
            </a:r>
            <a:endParaRPr lang="en-US" sz="2400" dirty="0"/>
          </a:p>
          <a:p>
            <a:pPr marL="628650">
              <a:lnSpc>
                <a:spcPct val="80000"/>
              </a:lnSpc>
              <a:spcBef>
                <a:spcPts val="1260"/>
              </a:spcBef>
            </a:pPr>
            <a:r>
              <a:rPr lang="tr-TR" sz="2800" dirty="0" smtClean="0"/>
              <a:t>Üst seviye bir tasarım tanımı yapılır. (az detaylı)</a:t>
            </a:r>
            <a:endParaRPr lang="en-US" sz="2800" dirty="0"/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H="1">
            <a:off x="5718811" y="5337810"/>
            <a:ext cx="575787" cy="0"/>
          </a:xfrm>
          <a:prstGeom prst="line">
            <a:avLst/>
          </a:prstGeom>
          <a:noFill/>
          <a:ln w="50800">
            <a:solidFill>
              <a:srgbClr val="577AB1">
                <a:alpha val="50000"/>
              </a:srgbClr>
            </a:solidFill>
            <a:round/>
            <a:headEnd type="stealth" w="med" len="med"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2238348" y="4357694"/>
            <a:ext cx="3664742" cy="1991696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dist="101599" dir="3119987" algn="ctr" rotWithShape="0">
              <a:schemeClr val="bg2"/>
            </a:outerShdw>
          </a:effectLst>
        </p:spPr>
        <p:txBody>
          <a:bodyPr lIns="137160" tIns="137160" rIns="137160" bIns="137160"/>
          <a:lstStyle/>
          <a:p>
            <a:pPr>
              <a:lnSpc>
                <a:spcPct val="90000"/>
              </a:lnSpc>
              <a:tabLst>
                <a:tab pos="411480" algn="l"/>
              </a:tabLst>
            </a:pPr>
            <a:r>
              <a:rPr lang="en-US" sz="2400" dirty="0">
                <a:solidFill>
                  <a:srgbClr val="0070C0"/>
                </a:solidFill>
                <a:latin typeface="Comic Sans MS" pitchFamily="80" charset="0"/>
                <a:ea typeface="Comic Sans MS" pitchFamily="80" charset="0"/>
                <a:cs typeface="Comic Sans MS" pitchFamily="80" charset="0"/>
                <a:sym typeface="Comic Sans MS" pitchFamily="80" charset="0"/>
              </a:rPr>
              <a:t>As a</a:t>
            </a:r>
            <a:r>
              <a:rPr lang="en-US" dirty="0">
                <a:latin typeface="Comic Sans MS" pitchFamily="80" charset="0"/>
                <a:ea typeface="Comic Sans MS" pitchFamily="80" charset="0"/>
                <a:cs typeface="Comic Sans MS" pitchFamily="80" charset="0"/>
                <a:sym typeface="Comic Sans MS" pitchFamily="80" charset="0"/>
              </a:rPr>
              <a:t> vacation planner</a:t>
            </a:r>
            <a:r>
              <a:rPr lang="en-US" sz="2400" dirty="0">
                <a:latin typeface="Comic Sans MS" pitchFamily="80" charset="0"/>
                <a:ea typeface="Comic Sans MS" pitchFamily="80" charset="0"/>
                <a:cs typeface="Comic Sans MS" pitchFamily="80" charset="0"/>
                <a:sym typeface="Comic Sans MS" pitchFamily="80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omic Sans MS" pitchFamily="80" charset="0"/>
                <a:ea typeface="Comic Sans MS" pitchFamily="80" charset="0"/>
                <a:cs typeface="Comic Sans MS" pitchFamily="80" charset="0"/>
                <a:sym typeface="Comic Sans MS" pitchFamily="80" charset="0"/>
              </a:rPr>
              <a:t>I want to </a:t>
            </a:r>
            <a:r>
              <a:rPr lang="en-US" dirty="0">
                <a:latin typeface="Comic Sans MS" pitchFamily="80" charset="0"/>
                <a:ea typeface="Comic Sans MS" pitchFamily="80" charset="0"/>
                <a:cs typeface="Comic Sans MS" pitchFamily="80" charset="0"/>
                <a:sym typeface="Comic Sans MS" pitchFamily="80" charset="0"/>
              </a:rPr>
              <a:t>see photos of the hotels </a:t>
            </a:r>
            <a:r>
              <a:rPr lang="en-US" sz="2400" dirty="0">
                <a:solidFill>
                  <a:srgbClr val="0070C0"/>
                </a:solidFill>
                <a:latin typeface="Comic Sans MS" pitchFamily="80" charset="0"/>
                <a:ea typeface="Comic Sans MS" pitchFamily="80" charset="0"/>
                <a:cs typeface="Comic Sans MS" pitchFamily="80" charset="0"/>
                <a:sym typeface="Comic Sans MS" pitchFamily="80" charset="0"/>
              </a:rPr>
              <a:t>so I can</a:t>
            </a:r>
            <a:r>
              <a:rPr lang="en-US" dirty="0">
                <a:latin typeface="Comic Sans MS" pitchFamily="80" charset="0"/>
                <a:ea typeface="Comic Sans MS" pitchFamily="80" charset="0"/>
                <a:cs typeface="Comic Sans MS" pitchFamily="80" charset="0"/>
                <a:sym typeface="Comic Sans MS" pitchFamily="80" charset="0"/>
              </a:rPr>
              <a:t> have a better idea of facilities</a:t>
            </a:r>
          </a:p>
          <a:p>
            <a:pPr>
              <a:lnSpc>
                <a:spcPct val="90000"/>
              </a:lnSpc>
              <a:tabLst>
                <a:tab pos="411480" algn="l"/>
              </a:tabLst>
            </a:pPr>
            <a:endParaRPr lang="en-US" sz="900" dirty="0">
              <a:latin typeface="Comic Sans MS" pitchFamily="80" charset="0"/>
              <a:ea typeface="Comic Sans MS" pitchFamily="80" charset="0"/>
              <a:cs typeface="Comic Sans MS" pitchFamily="80" charset="0"/>
              <a:sym typeface="Comic Sans MS" pitchFamily="80" charset="0"/>
            </a:endParaRPr>
          </a:p>
          <a:p>
            <a:pPr>
              <a:lnSpc>
                <a:spcPct val="90000"/>
              </a:lnSpc>
              <a:tabLst>
                <a:tab pos="411480" algn="l"/>
              </a:tabLst>
            </a:pPr>
            <a:r>
              <a:rPr lang="en-US" sz="1400" dirty="0">
                <a:latin typeface="Comic Sans MS" pitchFamily="80" charset="0"/>
                <a:ea typeface="Comic Sans MS" pitchFamily="80" charset="0"/>
                <a:cs typeface="Comic Sans MS" pitchFamily="80" charset="0"/>
                <a:sym typeface="Comic Sans MS" pitchFamily="80" charset="0"/>
              </a:rPr>
              <a:t>Priority 4 [10 Story Points]</a:t>
            </a:r>
          </a:p>
          <a:p>
            <a:pPr>
              <a:lnSpc>
                <a:spcPct val="90000"/>
              </a:lnSpc>
              <a:tabLst>
                <a:tab pos="411480" algn="l"/>
              </a:tabLst>
            </a:pPr>
            <a:endParaRPr lang="en-US" sz="1600" dirty="0">
              <a:latin typeface="Comic Sans MS" pitchFamily="80" charset="0"/>
              <a:ea typeface="Comic Sans MS" pitchFamily="80" charset="0"/>
              <a:cs typeface="Comic Sans MS" pitchFamily="80" charset="0"/>
              <a:sym typeface="Comic Sans MS" pitchFamily="80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01740" y="4309110"/>
            <a:ext cx="4069080" cy="2057400"/>
            <a:chOff x="0" y="0"/>
            <a:chExt cx="2848" cy="1440"/>
          </a:xfrm>
        </p:grpSpPr>
        <p:sp>
          <p:nvSpPr>
            <p:cNvPr id="28678" name="AutoShape 6"/>
            <p:cNvSpPr>
              <a:spLocks/>
            </p:cNvSpPr>
            <p:nvPr/>
          </p:nvSpPr>
          <p:spPr bwMode="auto">
            <a:xfrm>
              <a:off x="0" y="0"/>
              <a:ext cx="2848" cy="1440"/>
            </a:xfrm>
            <a:prstGeom prst="roundRect">
              <a:avLst>
                <a:gd name="adj" fmla="val 13333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8679" name="Rectangle 7"/>
            <p:cNvSpPr>
              <a:spLocks/>
            </p:cNvSpPr>
            <p:nvPr/>
          </p:nvSpPr>
          <p:spPr bwMode="auto">
            <a:xfrm>
              <a:off x="40" y="48"/>
              <a:ext cx="2760" cy="1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tabLst>
                  <a:tab pos="960120" algn="l"/>
                </a:tabLst>
              </a:pPr>
              <a:r>
                <a:rPr lang="en-US" sz="20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Code the middle tier (8 hours)</a:t>
              </a:r>
            </a:p>
            <a:p>
              <a:pPr>
                <a:tabLst>
                  <a:tab pos="960120" algn="l"/>
                </a:tabLst>
              </a:pPr>
              <a:r>
                <a:rPr lang="en-US" sz="20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Code the user interface (4)</a:t>
              </a:r>
            </a:p>
            <a:p>
              <a:pPr>
                <a:tabLst>
                  <a:tab pos="960120" algn="l"/>
                </a:tabLst>
              </a:pPr>
              <a:r>
                <a:rPr lang="en-US" sz="20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Write test fixtures (4)</a:t>
              </a:r>
            </a:p>
            <a:p>
              <a:pPr>
                <a:tabLst>
                  <a:tab pos="960120" algn="l"/>
                </a:tabLst>
              </a:pPr>
              <a:r>
                <a:rPr lang="en-US" sz="20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Code the </a:t>
              </a:r>
              <a:r>
                <a:rPr lang="en-US" sz="2000" dirty="0" err="1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foo</a:t>
              </a:r>
              <a:r>
                <a:rPr lang="en-US" sz="20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 class (6)</a:t>
              </a:r>
            </a:p>
            <a:p>
              <a:pPr>
                <a:tabLst>
                  <a:tab pos="960120" algn="l"/>
                </a:tabLst>
              </a:pPr>
              <a:r>
                <a:rPr lang="en-US" sz="20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Update performance tests (4)</a:t>
              </a:r>
            </a:p>
          </p:txBody>
        </p:sp>
      </p:grp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t"/>
          <a:lstStyle/>
          <a:p>
            <a:r>
              <a:rPr lang="tr-TR" dirty="0" smtClean="0"/>
              <a:t>Günlük </a:t>
            </a:r>
            <a:r>
              <a:rPr lang="tr-TR" dirty="0" err="1" smtClean="0"/>
              <a:t>Scrum</a:t>
            </a:r>
            <a:r>
              <a:rPr lang="tr-TR" dirty="0" smtClean="0"/>
              <a:t> Toplantısı</a:t>
            </a: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1127448" y="1682037"/>
            <a:ext cx="8515350" cy="3645004"/>
          </a:xfrm>
          <a:ln/>
        </p:spPr>
        <p:txBody>
          <a:bodyPr/>
          <a:lstStyle/>
          <a:p>
            <a:pPr marL="628650">
              <a:lnSpc>
                <a:spcPct val="80000"/>
              </a:lnSpc>
            </a:pPr>
            <a:r>
              <a:rPr lang="tr-TR" dirty="0" smtClean="0"/>
              <a:t>Özellikleri</a:t>
            </a:r>
            <a:endParaRPr lang="en-US" dirty="0"/>
          </a:p>
          <a:p>
            <a:pPr marL="937260" lvl="1">
              <a:lnSpc>
                <a:spcPct val="80000"/>
              </a:lnSpc>
              <a:spcBef>
                <a:spcPts val="1350"/>
              </a:spcBef>
            </a:pPr>
            <a:r>
              <a:rPr lang="tr-TR" dirty="0" smtClean="0"/>
              <a:t>Günlük</a:t>
            </a:r>
            <a:endParaRPr lang="en-US" dirty="0"/>
          </a:p>
          <a:p>
            <a:pPr marL="937260" lvl="1">
              <a:lnSpc>
                <a:spcPct val="80000"/>
              </a:lnSpc>
              <a:spcBef>
                <a:spcPts val="1350"/>
              </a:spcBef>
            </a:pPr>
            <a:r>
              <a:rPr lang="tr-TR" dirty="0" smtClean="0"/>
              <a:t>15 dakika</a:t>
            </a:r>
            <a:endParaRPr lang="en-US" dirty="0"/>
          </a:p>
          <a:p>
            <a:pPr marL="937260" lvl="1">
              <a:lnSpc>
                <a:spcPct val="80000"/>
              </a:lnSpc>
              <a:spcBef>
                <a:spcPts val="1350"/>
              </a:spcBef>
            </a:pPr>
            <a:r>
              <a:rPr lang="tr-TR" dirty="0" smtClean="0"/>
              <a:t>Ayakta</a:t>
            </a:r>
            <a:endParaRPr lang="en-US" dirty="0"/>
          </a:p>
          <a:p>
            <a:pPr marL="628650">
              <a:lnSpc>
                <a:spcPct val="80000"/>
              </a:lnSpc>
            </a:pPr>
            <a:r>
              <a:rPr lang="tr-TR" dirty="0" smtClean="0"/>
              <a:t>Problem çözmek için değil</a:t>
            </a:r>
            <a:endParaRPr lang="en-US" dirty="0"/>
          </a:p>
          <a:p>
            <a:pPr marL="937260" lvl="1">
              <a:lnSpc>
                <a:spcPct val="80000"/>
              </a:lnSpc>
              <a:spcBef>
                <a:spcPts val="1350"/>
              </a:spcBef>
            </a:pPr>
            <a:r>
              <a:rPr lang="tr-TR" dirty="0" smtClean="0"/>
              <a:t>Herkes davetli</a:t>
            </a:r>
            <a:endParaRPr lang="en-US" dirty="0"/>
          </a:p>
          <a:p>
            <a:pPr marL="937260" lvl="1">
              <a:lnSpc>
                <a:spcPct val="80000"/>
              </a:lnSpc>
              <a:spcBef>
                <a:spcPts val="1350"/>
              </a:spcBef>
            </a:pPr>
            <a:r>
              <a:rPr lang="tr-TR" dirty="0" smtClean="0"/>
              <a:t>Sadece takım, </a:t>
            </a:r>
            <a:r>
              <a:rPr lang="tr-TR" dirty="0" err="1" smtClean="0"/>
              <a:t>ScrumMaster</a:t>
            </a:r>
            <a:r>
              <a:rPr lang="tr-TR" dirty="0" smtClean="0"/>
              <a:t> ve Ürün Sahibi konuşabilir</a:t>
            </a:r>
            <a:endParaRPr lang="en-US" dirty="0"/>
          </a:p>
          <a:p>
            <a:pPr marL="628650">
              <a:lnSpc>
                <a:spcPct val="80000"/>
              </a:lnSpc>
            </a:pPr>
            <a:r>
              <a:rPr lang="tr-TR" dirty="0" smtClean="0"/>
              <a:t>Gereksiz toplantıları azaltmak için yapılır</a:t>
            </a: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176" y="1844824"/>
            <a:ext cx="3714750" cy="2783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Scrum</a:t>
            </a:r>
            <a:r>
              <a:rPr lang="tr-TR" dirty="0" smtClean="0"/>
              <a:t> temelleri</a:t>
            </a:r>
            <a:endParaRPr lang="en-US" dirty="0"/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1"/>
            <a:ext cx="6858000" cy="453072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“The New </a:t>
            </a:r>
            <a:r>
              <a:rPr lang="en-US" sz="2400" dirty="0" err="1"/>
              <a:t>New</a:t>
            </a:r>
            <a:r>
              <a:rPr lang="en-US" sz="2400" dirty="0"/>
              <a:t> Product Development Game” in </a:t>
            </a:r>
            <a:r>
              <a:rPr lang="en-US" sz="2400" i="1" dirty="0"/>
              <a:t>Harvard Business Review </a:t>
            </a:r>
            <a:r>
              <a:rPr lang="en-GB" sz="2400" dirty="0"/>
              <a:t>by </a:t>
            </a:r>
            <a:r>
              <a:rPr lang="en-GB" sz="2400" dirty="0" err="1"/>
              <a:t>Hirotaka</a:t>
            </a:r>
            <a:r>
              <a:rPr lang="en-GB" sz="2400" dirty="0"/>
              <a:t> Takeuchi and </a:t>
            </a:r>
            <a:r>
              <a:rPr lang="en-GB" sz="2400" dirty="0" err="1"/>
              <a:t>Ikujiro</a:t>
            </a:r>
            <a:r>
              <a:rPr lang="en-GB" sz="2400" dirty="0"/>
              <a:t> </a:t>
            </a:r>
            <a:r>
              <a:rPr lang="en-GB" sz="2400" dirty="0" err="1"/>
              <a:t>Nonaka</a:t>
            </a:r>
            <a:r>
              <a:rPr lang="en-US" sz="2400" dirty="0"/>
              <a:t>, 1986.</a:t>
            </a:r>
          </a:p>
          <a:p>
            <a:pPr lvl="1">
              <a:buNone/>
            </a:pPr>
            <a:r>
              <a:rPr lang="en-US" sz="2200" dirty="0"/>
              <a:t>	“The… ‘relay race’ approach to product development…may conflict with the goals of maximum speed and flexibility. Instead a holistic or ‘rugby’ approach—where a team tries to go the distance as a unit, passing the ball back and forth—may better serve today’s competitive requirements</a:t>
            </a:r>
            <a:r>
              <a:rPr lang="en-US" sz="2200" dirty="0" smtClean="0"/>
              <a:t>.”</a:t>
            </a:r>
            <a:r>
              <a:rPr lang="tr-TR" sz="2200" dirty="0" smtClean="0"/>
              <a:t> (</a:t>
            </a:r>
            <a:r>
              <a:rPr lang="tr-TR" sz="2200" b="1" dirty="0" smtClean="0"/>
              <a:t>bayrak yarışı-rugby analojisi</a:t>
            </a:r>
            <a:r>
              <a:rPr lang="tr-TR" sz="2200" dirty="0" smtClean="0"/>
              <a:t>)</a:t>
            </a:r>
            <a:endParaRPr lang="en-US" sz="2200" dirty="0">
              <a:solidFill>
                <a:schemeClr val="accent2"/>
              </a:solidFill>
            </a:endParaRPr>
          </a:p>
          <a:p>
            <a:r>
              <a:rPr lang="en-US" sz="2400" i="1" dirty="0"/>
              <a:t>Wicked Problems, Righteous Solutions</a:t>
            </a:r>
            <a:r>
              <a:rPr lang="en-US" sz="2400" dirty="0"/>
              <a:t> by </a:t>
            </a:r>
            <a:r>
              <a:rPr lang="en-US" sz="2400" dirty="0" err="1"/>
              <a:t>DeGrace</a:t>
            </a:r>
            <a:r>
              <a:rPr lang="en-US" sz="2400" dirty="0"/>
              <a:t> and Stahl, 1990.</a:t>
            </a:r>
          </a:p>
          <a:p>
            <a:pPr lvl="1">
              <a:buNone/>
            </a:pPr>
            <a:r>
              <a:rPr lang="en-US" sz="2200" dirty="0"/>
              <a:t>	First mention of Scrum in a software context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t">
            <a:normAutofit/>
          </a:bodyPr>
          <a:lstStyle/>
          <a:p>
            <a:r>
              <a:rPr lang="tr-TR" sz="4900" dirty="0" smtClean="0"/>
              <a:t>Herkes 3 soruyu yanıtlar</a:t>
            </a:r>
            <a:endParaRPr lang="en-US" sz="4900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3095604" y="5500702"/>
            <a:ext cx="7572396" cy="1028700"/>
          </a:xfrm>
          <a:ln/>
        </p:spPr>
        <p:txBody>
          <a:bodyPr/>
          <a:lstStyle/>
          <a:p>
            <a:pPr marL="628650">
              <a:lnSpc>
                <a:spcPct val="70000"/>
              </a:lnSpc>
              <a:buNone/>
            </a:pPr>
            <a:r>
              <a:rPr lang="tr-TR" dirty="0" err="1" smtClean="0"/>
              <a:t>ScrumMaster’a</a:t>
            </a:r>
            <a:r>
              <a:rPr lang="tr-TR" dirty="0" smtClean="0"/>
              <a:t> yapılan durum raporundan çok, ortaklar içinde bir niyet gösterimidir.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32760" y="1220166"/>
            <a:ext cx="6183630" cy="1371600"/>
            <a:chOff x="0" y="0"/>
            <a:chExt cx="4328" cy="960"/>
          </a:xfrm>
        </p:grpSpPr>
        <p:sp>
          <p:nvSpPr>
            <p:cNvPr id="30724" name="AutoShape 4"/>
            <p:cNvSpPr>
              <a:spLocks/>
            </p:cNvSpPr>
            <p:nvPr/>
          </p:nvSpPr>
          <p:spPr bwMode="auto">
            <a:xfrm>
              <a:off x="0" y="312"/>
              <a:ext cx="4264" cy="648"/>
            </a:xfrm>
            <a:prstGeom prst="roundRect">
              <a:avLst>
                <a:gd name="adj" fmla="val 2963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>
                <a:tabLst>
                  <a:tab pos="960120" algn="l"/>
                </a:tabLst>
              </a:pPr>
              <a:r>
                <a:rPr lang="tr-TR" sz="3200" dirty="0" smtClean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Dün ne yaptın?</a:t>
              </a:r>
              <a:endParaRPr lang="en-US" sz="32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28" y="0"/>
              <a:ext cx="600" cy="600"/>
              <a:chOff x="0" y="0"/>
              <a:chExt cx="600" cy="600"/>
            </a:xfrm>
          </p:grpSpPr>
          <p:pic>
            <p:nvPicPr>
              <p:cNvPr id="30726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600" cy="6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>
                <a:outerShdw dist="101600" dir="2700000" algn="ctr" rotWithShape="0">
                  <a:schemeClr val="bg2">
                    <a:alpha val="79999"/>
                  </a:schemeClr>
                </a:outerShdw>
              </a:effectLst>
            </p:spPr>
          </p:pic>
          <p:sp>
            <p:nvSpPr>
              <p:cNvPr id="30727" name="Rectangle 7"/>
              <p:cNvSpPr>
                <a:spLocks/>
              </p:cNvSpPr>
              <p:nvPr/>
            </p:nvSpPr>
            <p:spPr bwMode="auto">
              <a:xfrm>
                <a:off x="123" y="40"/>
                <a:ext cx="336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5399" dir="13500000" algn="ctr" rotWithShape="0">
                  <a:schemeClr val="bg2"/>
                </a:outerShdw>
              </a:effectLst>
            </p:spPr>
            <p:txBody>
              <a:bodyPr lIns="50800" tIns="50800" rIns="50800" bIns="50800"/>
              <a:lstStyle/>
              <a:p>
                <a:pPr>
                  <a:tabLst>
                    <a:tab pos="960120" algn="l"/>
                  </a:tabLst>
                </a:pPr>
                <a:r>
                  <a:rPr lang="en-US" sz="4500" dirty="0">
                    <a:solidFill>
                      <a:srgbClr val="FFFFFF"/>
                    </a:solidFill>
                    <a:latin typeface="Arial Rounded MT Bold" pitchFamily="80" charset="0"/>
                    <a:ea typeface="Arial Rounded MT Bold" pitchFamily="80" charset="0"/>
                    <a:cs typeface="Arial Rounded MT Bold" pitchFamily="80" charset="0"/>
                    <a:sym typeface="Arial Rounded MT Bold" pitchFamily="80" charset="0"/>
                  </a:rPr>
                  <a:t>1</a:t>
                </a:r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032760" y="2603196"/>
            <a:ext cx="6183630" cy="1371600"/>
            <a:chOff x="0" y="0"/>
            <a:chExt cx="4328" cy="960"/>
          </a:xfrm>
        </p:grpSpPr>
        <p:sp>
          <p:nvSpPr>
            <p:cNvPr id="30729" name="AutoShape 9"/>
            <p:cNvSpPr>
              <a:spLocks/>
            </p:cNvSpPr>
            <p:nvPr/>
          </p:nvSpPr>
          <p:spPr bwMode="auto">
            <a:xfrm>
              <a:off x="0" y="312"/>
              <a:ext cx="4264" cy="648"/>
            </a:xfrm>
            <a:prstGeom prst="roundRect">
              <a:avLst>
                <a:gd name="adj" fmla="val 2963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>
                <a:tabLst>
                  <a:tab pos="960120" algn="l"/>
                </a:tabLst>
              </a:pPr>
              <a:r>
                <a:rPr lang="tr-TR" sz="3200" dirty="0" smtClean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Bu gün ne yapacaksın?</a:t>
              </a:r>
              <a:endParaRPr lang="en-US" sz="32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728" y="0"/>
              <a:ext cx="600" cy="600"/>
              <a:chOff x="0" y="0"/>
              <a:chExt cx="600" cy="600"/>
            </a:xfrm>
          </p:grpSpPr>
          <p:pic>
            <p:nvPicPr>
              <p:cNvPr id="30731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600" cy="6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>
                <a:outerShdw dist="101600" dir="2700000" algn="ctr" rotWithShape="0">
                  <a:schemeClr val="bg2">
                    <a:alpha val="79999"/>
                  </a:schemeClr>
                </a:outerShdw>
              </a:effectLst>
            </p:spPr>
          </p:pic>
          <p:sp>
            <p:nvSpPr>
              <p:cNvPr id="30732" name="Rectangle 12"/>
              <p:cNvSpPr>
                <a:spLocks/>
              </p:cNvSpPr>
              <p:nvPr/>
            </p:nvSpPr>
            <p:spPr bwMode="auto">
              <a:xfrm>
                <a:off x="123" y="40"/>
                <a:ext cx="336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5399" dir="13500000" algn="ctr" rotWithShape="0">
                  <a:schemeClr val="bg2"/>
                </a:outerShdw>
              </a:effectLst>
            </p:spPr>
            <p:txBody>
              <a:bodyPr lIns="50800" tIns="50800" rIns="50800" bIns="50800"/>
              <a:lstStyle/>
              <a:p>
                <a:pPr>
                  <a:tabLst>
                    <a:tab pos="960120" algn="l"/>
                  </a:tabLst>
                </a:pPr>
                <a:r>
                  <a:rPr lang="en-US" sz="4500" dirty="0">
                    <a:solidFill>
                      <a:srgbClr val="FFFFFF"/>
                    </a:solidFill>
                    <a:latin typeface="Arial Rounded MT Bold" pitchFamily="80" charset="0"/>
                    <a:ea typeface="Arial Rounded MT Bold" pitchFamily="80" charset="0"/>
                    <a:cs typeface="Arial Rounded MT Bold" pitchFamily="80" charset="0"/>
                    <a:sym typeface="Arial Rounded MT Bold" pitchFamily="80" charset="0"/>
                  </a:rPr>
                  <a:t>2</a:t>
                </a:r>
              </a:p>
            </p:txBody>
          </p:sp>
        </p:grp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32760" y="3986226"/>
            <a:ext cx="6183630" cy="1371600"/>
            <a:chOff x="0" y="0"/>
            <a:chExt cx="4328" cy="960"/>
          </a:xfrm>
        </p:grpSpPr>
        <p:sp>
          <p:nvSpPr>
            <p:cNvPr id="30734" name="AutoShape 14"/>
            <p:cNvSpPr>
              <a:spLocks/>
            </p:cNvSpPr>
            <p:nvPr/>
          </p:nvSpPr>
          <p:spPr bwMode="auto">
            <a:xfrm>
              <a:off x="0" y="312"/>
              <a:ext cx="4264" cy="648"/>
            </a:xfrm>
            <a:prstGeom prst="roundRect">
              <a:avLst>
                <a:gd name="adj" fmla="val 2963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>
                <a:tabLst>
                  <a:tab pos="960120" algn="l"/>
                </a:tabLst>
              </a:pPr>
              <a:r>
                <a:rPr lang="tr-TR" sz="3200" dirty="0" smtClean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Engel olan bir şey var mı?</a:t>
              </a:r>
              <a:endParaRPr lang="en-US" sz="32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3728" y="0"/>
              <a:ext cx="600" cy="600"/>
              <a:chOff x="0" y="0"/>
              <a:chExt cx="600" cy="600"/>
            </a:xfrm>
          </p:grpSpPr>
          <p:pic>
            <p:nvPicPr>
              <p:cNvPr id="30736" name="Picture 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600" cy="6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>
                <a:outerShdw dist="101600" dir="2700000" algn="ctr" rotWithShape="0">
                  <a:schemeClr val="bg2">
                    <a:alpha val="79999"/>
                  </a:schemeClr>
                </a:outerShdw>
              </a:effectLst>
            </p:spPr>
          </p:pic>
          <p:sp>
            <p:nvSpPr>
              <p:cNvPr id="30737" name="Rectangle 17"/>
              <p:cNvSpPr>
                <a:spLocks/>
              </p:cNvSpPr>
              <p:nvPr/>
            </p:nvSpPr>
            <p:spPr bwMode="auto">
              <a:xfrm>
                <a:off x="123" y="40"/>
                <a:ext cx="336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5399" dir="13500000" algn="ctr" rotWithShape="0">
                  <a:schemeClr val="bg2"/>
                </a:outerShdw>
              </a:effectLst>
            </p:spPr>
            <p:txBody>
              <a:bodyPr lIns="50800" tIns="50800" rIns="50800" bIns="50800"/>
              <a:lstStyle/>
              <a:p>
                <a:pPr>
                  <a:tabLst>
                    <a:tab pos="960120" algn="l"/>
                  </a:tabLst>
                </a:pPr>
                <a:r>
                  <a:rPr lang="en-US" sz="4500" dirty="0">
                    <a:solidFill>
                      <a:srgbClr val="FFFFFF"/>
                    </a:solidFill>
                    <a:latin typeface="Arial Rounded MT Bold" pitchFamily="80" charset="0"/>
                    <a:ea typeface="Arial Rounded MT Bold" pitchFamily="80" charset="0"/>
                    <a:cs typeface="Arial Rounded MT Bold" pitchFamily="80" charset="0"/>
                    <a:sym typeface="Arial Rounded MT Bold" pitchFamily="80" charset="0"/>
                  </a:rPr>
                  <a:t>3</a:t>
                </a:r>
              </a:p>
            </p:txBody>
          </p:sp>
        </p:grpSp>
      </p:grp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tr-TR" dirty="0" smtClean="0"/>
              <a:t>Sprint gözden geçirimi (</a:t>
            </a:r>
            <a:r>
              <a:rPr lang="tr-TR" dirty="0" err="1" smtClean="0"/>
              <a:t>review</a:t>
            </a:r>
            <a:r>
              <a:rPr lang="tr-TR" dirty="0" smtClean="0"/>
              <a:t>)</a:t>
            </a:r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628650">
              <a:lnSpc>
                <a:spcPct val="80000"/>
              </a:lnSpc>
            </a:pPr>
            <a:r>
              <a:rPr lang="tr-TR" dirty="0" smtClean="0"/>
              <a:t>Takım sprint sırasında neleri tamamladığını sunar. </a:t>
            </a:r>
          </a:p>
          <a:p>
            <a:pPr marL="628650">
              <a:lnSpc>
                <a:spcPct val="80000"/>
              </a:lnSpc>
            </a:pPr>
            <a:r>
              <a:rPr lang="tr-TR" dirty="0" smtClean="0"/>
              <a:t>Yeni özelliklerin veya mimarinin gösterimi şeklinde ilerler.</a:t>
            </a:r>
            <a:endParaRPr lang="en-US" dirty="0"/>
          </a:p>
          <a:p>
            <a:pPr marL="628650">
              <a:lnSpc>
                <a:spcPct val="80000"/>
              </a:lnSpc>
            </a:pPr>
            <a:r>
              <a:rPr lang="tr-TR" dirty="0" smtClean="0"/>
              <a:t>Resmi değil</a:t>
            </a:r>
            <a:endParaRPr lang="en-US" dirty="0"/>
          </a:p>
          <a:p>
            <a:pPr marL="937260" lvl="1">
              <a:lnSpc>
                <a:spcPct val="80000"/>
              </a:lnSpc>
              <a:spcBef>
                <a:spcPts val="1350"/>
              </a:spcBef>
            </a:pPr>
            <a:r>
              <a:rPr lang="tr-TR" dirty="0" smtClean="0"/>
              <a:t>2 saatlik hazırlık kuralı</a:t>
            </a:r>
            <a:endParaRPr lang="en-US" dirty="0"/>
          </a:p>
          <a:p>
            <a:pPr marL="937260" lvl="1">
              <a:lnSpc>
                <a:spcPct val="80000"/>
              </a:lnSpc>
              <a:spcBef>
                <a:spcPts val="1350"/>
              </a:spcBef>
            </a:pPr>
            <a:r>
              <a:rPr lang="tr-TR" dirty="0" err="1" smtClean="0"/>
              <a:t>Slide</a:t>
            </a:r>
            <a:r>
              <a:rPr lang="tr-TR" dirty="0" smtClean="0"/>
              <a:t> yok!</a:t>
            </a:r>
            <a:endParaRPr lang="en-US" dirty="0"/>
          </a:p>
          <a:p>
            <a:pPr marL="628650">
              <a:lnSpc>
                <a:spcPct val="80000"/>
              </a:lnSpc>
            </a:pPr>
            <a:r>
              <a:rPr lang="tr-TR" dirty="0" smtClean="0"/>
              <a:t>Tüm takım katılır</a:t>
            </a:r>
            <a:endParaRPr lang="en-US" dirty="0"/>
          </a:p>
          <a:p>
            <a:pPr marL="628650">
              <a:lnSpc>
                <a:spcPct val="80000"/>
              </a:lnSpc>
            </a:pPr>
            <a:r>
              <a:rPr lang="tr-TR" dirty="0" smtClean="0"/>
              <a:t>Herkes davet edilir.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1941" y="4686301"/>
            <a:ext cx="2508885" cy="1674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7491" y="3200401"/>
            <a:ext cx="2508885" cy="1674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t"/>
          <a:lstStyle/>
          <a:p>
            <a:r>
              <a:rPr lang="en-US" dirty="0"/>
              <a:t>Sprint </a:t>
            </a:r>
            <a:r>
              <a:rPr lang="en-US" dirty="0" smtClean="0"/>
              <a:t>retrospective</a:t>
            </a:r>
            <a:r>
              <a:rPr lang="tr-TR" dirty="0" smtClean="0"/>
              <a:t> (Geçmiş değerlendirmesi)</a:t>
            </a:r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1832610" y="1440180"/>
            <a:ext cx="8515350" cy="4437092"/>
          </a:xfrm>
          <a:ln/>
        </p:spPr>
        <p:txBody>
          <a:bodyPr/>
          <a:lstStyle/>
          <a:p>
            <a:pPr marL="628650">
              <a:lnSpc>
                <a:spcPct val="80000"/>
              </a:lnSpc>
            </a:pPr>
            <a:r>
              <a:rPr lang="tr-TR" dirty="0" smtClean="0"/>
              <a:t>Periyodik olarak neyin iyi ve neyin kötü yürüdüğünü tespit etmek için yapılır</a:t>
            </a:r>
            <a:endParaRPr lang="en-US" dirty="0"/>
          </a:p>
          <a:p>
            <a:pPr marL="628650">
              <a:lnSpc>
                <a:spcPct val="80000"/>
              </a:lnSpc>
              <a:spcBef>
                <a:spcPts val="1170"/>
              </a:spcBef>
            </a:pPr>
            <a:r>
              <a:rPr lang="tr-TR" dirty="0" smtClean="0"/>
              <a:t>Tipik olarak 15-30 dakika sürer</a:t>
            </a:r>
            <a:endParaRPr lang="en-US" dirty="0"/>
          </a:p>
          <a:p>
            <a:pPr marL="628650">
              <a:lnSpc>
                <a:spcPct val="80000"/>
              </a:lnSpc>
              <a:spcBef>
                <a:spcPts val="1170"/>
              </a:spcBef>
            </a:pPr>
            <a:r>
              <a:rPr lang="tr-TR" dirty="0" smtClean="0"/>
              <a:t>Her sprint sonrası yapılır.</a:t>
            </a:r>
            <a:endParaRPr lang="en-US" dirty="0"/>
          </a:p>
          <a:p>
            <a:pPr marL="628650">
              <a:lnSpc>
                <a:spcPct val="80000"/>
              </a:lnSpc>
              <a:spcBef>
                <a:spcPts val="1170"/>
              </a:spcBef>
            </a:pPr>
            <a:r>
              <a:rPr lang="tr-TR" dirty="0" smtClean="0"/>
              <a:t>Tüm takım katılır</a:t>
            </a:r>
            <a:endParaRPr lang="en-US" dirty="0"/>
          </a:p>
          <a:p>
            <a:pPr marL="937260" lvl="1">
              <a:lnSpc>
                <a:spcPct val="80000"/>
              </a:lnSpc>
              <a:spcBef>
                <a:spcPts val="1170"/>
              </a:spcBef>
            </a:pPr>
            <a:r>
              <a:rPr lang="en-US" dirty="0" err="1"/>
              <a:t>ScrumMaster</a:t>
            </a:r>
            <a:endParaRPr lang="en-US" dirty="0"/>
          </a:p>
          <a:p>
            <a:pPr marL="937260" lvl="1">
              <a:lnSpc>
                <a:spcPct val="80000"/>
              </a:lnSpc>
              <a:spcBef>
                <a:spcPts val="1170"/>
              </a:spcBef>
            </a:pPr>
            <a:r>
              <a:rPr lang="tr-TR" dirty="0" smtClean="0"/>
              <a:t>Ürün sahibi</a:t>
            </a:r>
            <a:endParaRPr lang="en-US" dirty="0"/>
          </a:p>
          <a:p>
            <a:pPr marL="937260" lvl="1">
              <a:lnSpc>
                <a:spcPct val="80000"/>
              </a:lnSpc>
              <a:spcBef>
                <a:spcPts val="1170"/>
              </a:spcBef>
            </a:pPr>
            <a:r>
              <a:rPr lang="tr-TR" dirty="0" smtClean="0"/>
              <a:t>Takım</a:t>
            </a:r>
            <a:endParaRPr lang="en-US" dirty="0"/>
          </a:p>
          <a:p>
            <a:pPr marL="937260" lvl="1">
              <a:lnSpc>
                <a:spcPct val="80000"/>
              </a:lnSpc>
              <a:spcBef>
                <a:spcPts val="1170"/>
              </a:spcBef>
            </a:pPr>
            <a:r>
              <a:rPr lang="tr-TR" dirty="0" smtClean="0"/>
              <a:t>Müşteriler</a:t>
            </a:r>
            <a:r>
              <a:rPr lang="tr-TR" dirty="0"/>
              <a:t> </a:t>
            </a:r>
            <a:r>
              <a:rPr lang="tr-TR" dirty="0" smtClean="0"/>
              <a:t>veya kullanıcıların katılımı da ihtimal dahilinde.</a:t>
            </a:r>
            <a:endParaRPr lang="en-US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t"/>
          <a:lstStyle/>
          <a:p>
            <a:r>
              <a:rPr lang="en-US" dirty="0"/>
              <a:t>Start / Stop / Continue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1832610" y="1440180"/>
            <a:ext cx="8515350" cy="1257300"/>
          </a:xfrm>
          <a:ln/>
        </p:spPr>
        <p:txBody>
          <a:bodyPr/>
          <a:lstStyle/>
          <a:p>
            <a:pPr marL="628650"/>
            <a:r>
              <a:rPr lang="tr-TR" dirty="0" smtClean="0"/>
              <a:t>Tüm takım aşağıdaki başlıklar altında yaptıklarını değerlendirecek ve karar verilecek</a:t>
            </a:r>
            <a:endParaRPr lang="en-US" dirty="0"/>
          </a:p>
        </p:txBody>
      </p:sp>
      <p:sp>
        <p:nvSpPr>
          <p:cNvPr id="33795" name="AutoShape 3"/>
          <p:cNvSpPr>
            <a:spLocks/>
          </p:cNvSpPr>
          <p:nvPr/>
        </p:nvSpPr>
        <p:spPr bwMode="auto">
          <a:xfrm>
            <a:off x="2872740" y="2537460"/>
            <a:ext cx="3440430" cy="880110"/>
          </a:xfrm>
          <a:prstGeom prst="roundRect">
            <a:avLst>
              <a:gd name="adj" fmla="val 311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rgbClr val="003C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sz="36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Başlanacaklar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33796" name="AutoShape 4"/>
          <p:cNvSpPr>
            <a:spLocks/>
          </p:cNvSpPr>
          <p:nvPr/>
        </p:nvSpPr>
        <p:spPr bwMode="auto">
          <a:xfrm>
            <a:off x="4370070" y="3646170"/>
            <a:ext cx="3440430" cy="880110"/>
          </a:xfrm>
          <a:prstGeom prst="roundRect">
            <a:avLst>
              <a:gd name="adj" fmla="val 311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rgbClr val="003C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sz="36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Yapmayı durdur</a:t>
            </a:r>
            <a:endParaRPr lang="en-US" sz="36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33797" name="AutoShape 5"/>
          <p:cNvSpPr>
            <a:spLocks/>
          </p:cNvSpPr>
          <p:nvPr/>
        </p:nvSpPr>
        <p:spPr bwMode="auto">
          <a:xfrm>
            <a:off x="5867400" y="4754880"/>
            <a:ext cx="3440430" cy="880110"/>
          </a:xfrm>
          <a:prstGeom prst="roundRect">
            <a:avLst>
              <a:gd name="adj" fmla="val 311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rgbClr val="003C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sz="36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Devam edilecek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t"/>
          <a:lstStyle/>
          <a:p>
            <a:r>
              <a:rPr lang="en-US" dirty="0"/>
              <a:t>Scrum </a:t>
            </a:r>
            <a:r>
              <a:rPr lang="tr-TR" dirty="0" smtClean="0"/>
              <a:t>çerçevesi</a:t>
            </a:r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75510" y="1142984"/>
            <a:ext cx="3726180" cy="1840230"/>
            <a:chOff x="0" y="0"/>
            <a:chExt cx="2608" cy="1288"/>
          </a:xfrm>
        </p:grpSpPr>
        <p:sp>
          <p:nvSpPr>
            <p:cNvPr id="34818" name="AutoShape 2"/>
            <p:cNvSpPr>
              <a:spLocks/>
            </p:cNvSpPr>
            <p:nvPr/>
          </p:nvSpPr>
          <p:spPr bwMode="auto">
            <a:xfrm>
              <a:off x="8" y="0"/>
              <a:ext cx="2600" cy="1288"/>
            </a:xfrm>
            <a:prstGeom prst="roundRect">
              <a:avLst>
                <a:gd name="adj" fmla="val 14903"/>
              </a:avLst>
            </a:prstGeom>
            <a:solidFill>
              <a:srgbClr val="E6E6E6"/>
            </a:solidFill>
            <a:ln w="25400">
              <a:solidFill>
                <a:srgbClr val="B3B3B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19" name="Rectangle 3"/>
            <p:cNvSpPr>
              <a:spLocks/>
            </p:cNvSpPr>
            <p:nvPr/>
          </p:nvSpPr>
          <p:spPr bwMode="auto">
            <a:xfrm>
              <a:off x="96" y="392"/>
              <a:ext cx="1768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buClr>
                  <a:srgbClr val="B3B3B3"/>
                </a:buClr>
                <a:buSzPct val="125000"/>
                <a:buFont typeface="Lucida Grande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B3B3B3"/>
                  </a:solidFill>
                  <a:ea typeface="Gill Sans" pitchFamily="80" charset="0"/>
                  <a:cs typeface="Gill Sans" pitchFamily="80" charset="0"/>
                </a:rPr>
                <a:t>Product owner</a:t>
              </a:r>
            </a:p>
            <a:p>
              <a:pPr>
                <a:buClr>
                  <a:srgbClr val="B3B3B3"/>
                </a:buClr>
                <a:buSzPct val="125000"/>
                <a:buFont typeface="Lucida Grande" pitchFamily="80" charset="0"/>
                <a:buChar char="•"/>
                <a:tabLst>
                  <a:tab pos="960120" algn="l"/>
                </a:tabLst>
              </a:pPr>
              <a:r>
                <a:rPr lang="en-US" sz="2500" dirty="0" err="1">
                  <a:solidFill>
                    <a:srgbClr val="B3B3B3"/>
                  </a:solidFill>
                  <a:ea typeface="Gill Sans" pitchFamily="80" charset="0"/>
                  <a:cs typeface="Gill Sans" pitchFamily="80" charset="0"/>
                </a:rPr>
                <a:t>ScrumMaster</a:t>
              </a:r>
              <a:endParaRPr lang="en-US" sz="2500" dirty="0">
                <a:solidFill>
                  <a:srgbClr val="B3B3B3"/>
                </a:solidFill>
                <a:ea typeface="Gill Sans" pitchFamily="80" charset="0"/>
                <a:cs typeface="Gill Sans" pitchFamily="80" charset="0"/>
              </a:endParaRPr>
            </a:p>
            <a:p>
              <a:pPr>
                <a:buClr>
                  <a:srgbClr val="B3B3B3"/>
                </a:buClr>
                <a:buSzPct val="125000"/>
                <a:buFont typeface="Lucida Grande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B3B3B3"/>
                  </a:solidFill>
                  <a:ea typeface="Gill Sans" pitchFamily="80" charset="0"/>
                  <a:cs typeface="Gill Sans" pitchFamily="80" charset="0"/>
                </a:rPr>
                <a:t>Team</a:t>
              </a:r>
            </a:p>
          </p:txBody>
        </p:sp>
        <p:sp>
          <p:nvSpPr>
            <p:cNvPr id="34820" name="Rectangle 4"/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1" name="AutoShape 5"/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2" name="AutoShape 6"/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3" name="Rectangle 7"/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4" name="Rectangle 8"/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5" name="Rectangle 9"/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tabLst>
                  <a:tab pos="960120" algn="l"/>
                </a:tabLst>
              </a:pPr>
              <a:r>
                <a:rPr lang="tr-TR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Roller</a:t>
              </a:r>
              <a:endParaRPr lang="en-US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70070" y="2423160"/>
            <a:ext cx="3726180" cy="2274570"/>
            <a:chOff x="0" y="0"/>
            <a:chExt cx="2608" cy="1592"/>
          </a:xfrm>
        </p:grpSpPr>
        <p:sp>
          <p:nvSpPr>
            <p:cNvPr id="34828" name="AutoShape 12"/>
            <p:cNvSpPr>
              <a:spLocks/>
            </p:cNvSpPr>
            <p:nvPr/>
          </p:nvSpPr>
          <p:spPr bwMode="auto">
            <a:xfrm>
              <a:off x="8" y="0"/>
              <a:ext cx="2600" cy="1592"/>
            </a:xfrm>
            <a:prstGeom prst="roundRect">
              <a:avLst>
                <a:gd name="adj" fmla="val 12060"/>
              </a:avLst>
            </a:prstGeom>
            <a:solidFill>
              <a:srgbClr val="E6E6E6"/>
            </a:solidFill>
            <a:ln w="25400">
              <a:solidFill>
                <a:srgbClr val="B3B3B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29" name="Rectangle 13"/>
            <p:cNvSpPr>
              <a:spLocks/>
            </p:cNvSpPr>
            <p:nvPr/>
          </p:nvSpPr>
          <p:spPr bwMode="auto">
            <a:xfrm>
              <a:off x="96" y="392"/>
              <a:ext cx="2320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buClr>
                  <a:srgbClr val="B3B3B3"/>
                </a:buClr>
                <a:buSzPct val="125000"/>
                <a:buFont typeface="Lucida Grande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B3B3B3"/>
                  </a:solidFill>
                  <a:ea typeface="Gill Sans" pitchFamily="80" charset="0"/>
                  <a:cs typeface="Gill Sans" pitchFamily="80" charset="0"/>
                </a:rPr>
                <a:t>Sprint planning</a:t>
              </a:r>
            </a:p>
            <a:p>
              <a:pPr>
                <a:buClr>
                  <a:srgbClr val="B3B3B3"/>
                </a:buClr>
                <a:buSzPct val="125000"/>
                <a:buFont typeface="Lucida Grande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B3B3B3"/>
                  </a:solidFill>
                  <a:ea typeface="Gill Sans" pitchFamily="80" charset="0"/>
                  <a:cs typeface="Gill Sans" pitchFamily="80" charset="0"/>
                </a:rPr>
                <a:t>Sprint review</a:t>
              </a:r>
            </a:p>
            <a:p>
              <a:pPr>
                <a:buClr>
                  <a:srgbClr val="B3B3B3"/>
                </a:buClr>
                <a:buSzPct val="125000"/>
                <a:buFont typeface="Lucida Grande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B3B3B3"/>
                  </a:solidFill>
                  <a:ea typeface="Gill Sans" pitchFamily="80" charset="0"/>
                  <a:cs typeface="Gill Sans" pitchFamily="80" charset="0"/>
                </a:rPr>
                <a:t>Sprint retrospective</a:t>
              </a:r>
            </a:p>
            <a:p>
              <a:pPr>
                <a:buClr>
                  <a:srgbClr val="B3B3B3"/>
                </a:buClr>
                <a:buSzPct val="125000"/>
                <a:buFont typeface="Lucida Grande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B3B3B3"/>
                  </a:solidFill>
                  <a:ea typeface="Gill Sans" pitchFamily="80" charset="0"/>
                  <a:cs typeface="Gill Sans" pitchFamily="80" charset="0"/>
                </a:rPr>
                <a:t>Daily scrum meeting</a:t>
              </a:r>
            </a:p>
          </p:txBody>
        </p:sp>
        <p:sp>
          <p:nvSpPr>
            <p:cNvPr id="34830" name="Rectangle 14"/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1" name="AutoShape 15"/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2" name="AutoShape 16"/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3" name="Rectangle 17"/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4" name="Rectangle 18"/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B3B3B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5" name="Rectangle 19"/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tabLst>
                  <a:tab pos="960120" algn="l"/>
                </a:tabLst>
              </a:pPr>
              <a:r>
                <a:rPr lang="tr-TR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Merasimler</a:t>
              </a:r>
              <a:endParaRPr lang="en-US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118860" y="4594860"/>
            <a:ext cx="3726180" cy="1840230"/>
            <a:chOff x="0" y="0"/>
            <a:chExt cx="2608" cy="1288"/>
          </a:xfrm>
        </p:grpSpPr>
        <p:sp>
          <p:nvSpPr>
            <p:cNvPr id="34837" name="AutoShape 21"/>
            <p:cNvSpPr>
              <a:spLocks/>
            </p:cNvSpPr>
            <p:nvPr/>
          </p:nvSpPr>
          <p:spPr bwMode="auto">
            <a:xfrm>
              <a:off x="8" y="0"/>
              <a:ext cx="2600" cy="1288"/>
            </a:xfrm>
            <a:prstGeom prst="roundRect">
              <a:avLst>
                <a:gd name="adj" fmla="val 14903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838" name="Rectangle 22"/>
            <p:cNvSpPr>
              <a:spLocks/>
            </p:cNvSpPr>
            <p:nvPr/>
          </p:nvSpPr>
          <p:spPr bwMode="auto">
            <a:xfrm>
              <a:off x="96" y="392"/>
              <a:ext cx="2376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Product backlog</a:t>
              </a:r>
            </a:p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Sprint backlog</a:t>
              </a:r>
            </a:p>
            <a:p>
              <a:pPr>
                <a:buClr>
                  <a:srgbClr val="FFFFFF"/>
                </a:buClr>
                <a:buSzPct val="125000"/>
                <a:buFont typeface="Gill Sans" pitchFamily="80" charset="0"/>
                <a:buChar char="•"/>
                <a:tabLst>
                  <a:tab pos="960120" algn="l"/>
                </a:tabLst>
              </a:pPr>
              <a:r>
                <a:rPr lang="en-US" sz="2500" dirty="0" err="1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Burndown</a:t>
              </a:r>
              <a:r>
                <a:rPr lang="en-US" sz="2500" dirty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 charts</a:t>
              </a:r>
            </a:p>
          </p:txBody>
        </p:sp>
        <p:sp>
          <p:nvSpPr>
            <p:cNvPr id="34839" name="Rectangle 23"/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40" name="AutoShape 24"/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41" name="AutoShape 25"/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42" name="Rectangle 26"/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43" name="Rectangle 27"/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003C83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44" name="Rectangle 28"/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/>
            <a:lstStyle/>
            <a:p>
              <a:pPr>
                <a:tabLst>
                  <a:tab pos="960120" algn="l"/>
                </a:tabLst>
              </a:pPr>
              <a:r>
                <a:rPr lang="tr-TR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Eserler</a:t>
              </a:r>
              <a:endParaRPr lang="en-US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</p:grp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Product backlog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5558790" y="1565910"/>
            <a:ext cx="4937760" cy="4766310"/>
          </a:xfrm>
          <a:ln/>
        </p:spPr>
        <p:txBody>
          <a:bodyPr/>
          <a:lstStyle/>
          <a:p>
            <a:pPr marL="494348" indent="-265748">
              <a:lnSpc>
                <a:spcPct val="80000"/>
              </a:lnSpc>
              <a:tabLst>
                <a:tab pos="1068705" algn="l"/>
                <a:tab pos="1068705" algn="l"/>
                <a:tab pos="1068705" algn="l"/>
                <a:tab pos="1068705" algn="l"/>
                <a:tab pos="1068705" algn="l"/>
              </a:tabLst>
            </a:pPr>
            <a:r>
              <a:rPr lang="tr-TR" sz="2700" dirty="0" smtClean="0"/>
              <a:t>Gereksinimler</a:t>
            </a:r>
            <a:endParaRPr lang="en-US" sz="2700" dirty="0"/>
          </a:p>
          <a:p>
            <a:pPr marL="494348" indent="-265748">
              <a:lnSpc>
                <a:spcPct val="80000"/>
              </a:lnSpc>
              <a:spcBef>
                <a:spcPts val="1260"/>
              </a:spcBef>
              <a:tabLst>
                <a:tab pos="1068705" algn="l"/>
                <a:tab pos="1068705" algn="l"/>
                <a:tab pos="1068705" algn="l"/>
                <a:tab pos="1068705" algn="l"/>
                <a:tab pos="1068705" algn="l"/>
              </a:tabLst>
            </a:pPr>
            <a:r>
              <a:rPr lang="tr-TR" sz="2700" dirty="0" smtClean="0"/>
              <a:t>Projeyle ilgili istenen her şey</a:t>
            </a:r>
            <a:endParaRPr lang="en-US" sz="2700" dirty="0"/>
          </a:p>
          <a:p>
            <a:pPr marL="494348" indent="-265748">
              <a:lnSpc>
                <a:spcPct val="80000"/>
              </a:lnSpc>
              <a:spcBef>
                <a:spcPts val="1260"/>
              </a:spcBef>
              <a:tabLst>
                <a:tab pos="1068705" algn="l"/>
                <a:tab pos="1068705" algn="l"/>
                <a:tab pos="1068705" algn="l"/>
                <a:tab pos="1068705" algn="l"/>
                <a:tab pos="1068705" algn="l"/>
              </a:tabLst>
            </a:pPr>
            <a:r>
              <a:rPr lang="tr-TR" sz="2700" dirty="0" smtClean="0"/>
              <a:t>Mümkünse müşteri veya kullanıcılar için o işin değerini de içermeli</a:t>
            </a:r>
            <a:endParaRPr lang="en-US" sz="2700" dirty="0"/>
          </a:p>
          <a:p>
            <a:pPr marL="494348" indent="-265748">
              <a:lnSpc>
                <a:spcPct val="80000"/>
              </a:lnSpc>
              <a:spcBef>
                <a:spcPts val="1260"/>
              </a:spcBef>
              <a:tabLst>
                <a:tab pos="1068705" algn="l"/>
                <a:tab pos="1068705" algn="l"/>
                <a:tab pos="1068705" algn="l"/>
                <a:tab pos="1068705" algn="l"/>
                <a:tab pos="1068705" algn="l"/>
              </a:tabLst>
            </a:pPr>
            <a:r>
              <a:rPr lang="tr-TR" sz="2700" dirty="0" smtClean="0"/>
              <a:t>Öncelikleri Ürün sahibi belirler</a:t>
            </a:r>
            <a:endParaRPr lang="en-US" sz="2700" dirty="0"/>
          </a:p>
          <a:p>
            <a:pPr marL="494348" indent="-265748">
              <a:lnSpc>
                <a:spcPct val="80000"/>
              </a:lnSpc>
              <a:spcBef>
                <a:spcPts val="1260"/>
              </a:spcBef>
              <a:tabLst>
                <a:tab pos="1068705" algn="l"/>
                <a:tab pos="1068705" algn="l"/>
                <a:tab pos="1068705" algn="l"/>
                <a:tab pos="1068705" algn="l"/>
                <a:tab pos="1068705" algn="l"/>
              </a:tabLst>
            </a:pPr>
            <a:r>
              <a:rPr lang="tr-TR" sz="2700" dirty="0" smtClean="0"/>
              <a:t>Her sprintin başında öncelikler değişebilir ve listeye yansıtılır</a:t>
            </a:r>
            <a:endParaRPr lang="en-US" sz="27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170" y="2988946"/>
            <a:ext cx="4046220" cy="167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/>
          </p:cNvSpPr>
          <p:nvPr/>
        </p:nvSpPr>
        <p:spPr bwMode="auto">
          <a:xfrm>
            <a:off x="2952750" y="5349240"/>
            <a:ext cx="2526030" cy="914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>
            <a:solidFill>
              <a:srgbClr val="003C83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tabLst>
                <a:tab pos="960120" algn="l"/>
              </a:tabLst>
            </a:pPr>
            <a:r>
              <a:rPr lang="tr-TR" sz="28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Ürün </a:t>
            </a:r>
            <a:r>
              <a:rPr lang="tr-TR" sz="2800" dirty="0" err="1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backlogu</a:t>
            </a:r>
            <a:endParaRPr lang="en-US" sz="28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2506980" y="4137660"/>
            <a:ext cx="387192" cy="1371600"/>
          </a:xfrm>
          <a:prstGeom prst="line">
            <a:avLst/>
          </a:prstGeom>
          <a:noFill/>
          <a:ln w="38100">
            <a:solidFill>
              <a:srgbClr val="033F7F"/>
            </a:solidFill>
            <a:round/>
            <a:headEnd type="stealth" w="med" len="med"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t"/>
          <a:lstStyle/>
          <a:p>
            <a:r>
              <a:rPr lang="tr-TR" dirty="0" smtClean="0"/>
              <a:t>Örnek bir ürün </a:t>
            </a:r>
            <a:r>
              <a:rPr lang="tr-TR" dirty="0" err="1" smtClean="0"/>
              <a:t>backlogu</a:t>
            </a:r>
            <a:endParaRPr lang="en-US" dirty="0"/>
          </a:p>
        </p:txBody>
      </p:sp>
      <p:graphicFrame>
        <p:nvGraphicFramePr>
          <p:cNvPr id="368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853824"/>
              </p:ext>
            </p:extLst>
          </p:nvPr>
        </p:nvGraphicFramePr>
        <p:xfrm>
          <a:off x="2232661" y="1314450"/>
          <a:ext cx="7792429" cy="5038630"/>
        </p:xfrm>
        <a:graphic>
          <a:graphicData uri="http://schemas.openxmlformats.org/drawingml/2006/table">
            <a:tbl>
              <a:tblPr/>
              <a:tblGrid>
                <a:gridCol w="1005820"/>
                <a:gridCol w="5500726"/>
                <a:gridCol w="1285883"/>
              </a:tblGrid>
              <a:tr h="762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Öncelik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pitchFamily="80" charset="0"/>
                        <a:ea typeface="ヒラギノ角ゴ Pro W3" pitchFamily="80" charset="-128"/>
                        <a:sym typeface="Gill Sans" pitchFamily="80" charset="0"/>
                      </a:endParaRP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Backlog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 satırları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pitchFamily="80" charset="0"/>
                        <a:ea typeface="ヒラギノ角ゴ Pro W3" pitchFamily="80" charset="-128"/>
                        <a:sym typeface="Gill Sans" pitchFamily="80" charset="0"/>
                      </a:endParaRP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Story Point Estimate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8DC"/>
                    </a:solidFill>
                  </a:tcPr>
                </a:tc>
              </a:tr>
              <a:tr h="521494"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1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Allow a guest to make a reservation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836676"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2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As a guest, I want to cancel a reservation.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851535"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As a guest, I want to change the dates of a reservation.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851535"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4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As a hotel employee, I can run RevPAR reports (revenue-per-available-room)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8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Improve exception handling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8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...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30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t"/>
          <a:lstStyle/>
          <a:p>
            <a:r>
              <a:rPr lang="tr-TR" dirty="0" smtClean="0"/>
              <a:t>Sprint hedefi</a:t>
            </a:r>
            <a:endParaRPr lang="en-US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1832610" y="1303020"/>
            <a:ext cx="8515350" cy="1131570"/>
          </a:xfrm>
          <a:ln/>
        </p:spPr>
        <p:txBody>
          <a:bodyPr/>
          <a:lstStyle/>
          <a:p>
            <a:pPr marL="628650" algn="ctr">
              <a:buNone/>
            </a:pPr>
            <a:r>
              <a:rPr lang="tr-TR" dirty="0" smtClean="0"/>
              <a:t>O sprint boyunca hangi konuya odaklanacağımızı gösteren kısa bir açıklama</a:t>
            </a:r>
            <a:endParaRPr lang="en-US" dirty="0"/>
          </a:p>
        </p:txBody>
      </p:sp>
      <p:sp>
        <p:nvSpPr>
          <p:cNvPr id="37891" name="AutoShape 3"/>
          <p:cNvSpPr>
            <a:spLocks/>
          </p:cNvSpPr>
          <p:nvPr/>
        </p:nvSpPr>
        <p:spPr bwMode="auto">
          <a:xfrm>
            <a:off x="1895475" y="2704944"/>
            <a:ext cx="4411980" cy="1748790"/>
          </a:xfrm>
          <a:prstGeom prst="roundRect">
            <a:avLst>
              <a:gd name="adj" fmla="val 1568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rgbClr val="003C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 sz="1400"/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2329815" y="2704944"/>
            <a:ext cx="2343150" cy="411480"/>
          </a:xfrm>
          <a:prstGeom prst="rect">
            <a:avLst/>
          </a:prstGeom>
          <a:solidFill>
            <a:srgbClr val="003C8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 sz="1400"/>
          </a:p>
        </p:txBody>
      </p:sp>
      <p:sp>
        <p:nvSpPr>
          <p:cNvPr id="37893" name="AutoShape 5"/>
          <p:cNvSpPr>
            <a:spLocks/>
          </p:cNvSpPr>
          <p:nvPr/>
        </p:nvSpPr>
        <p:spPr bwMode="auto">
          <a:xfrm rot="10800000">
            <a:off x="4581525" y="2704944"/>
            <a:ext cx="445770" cy="41148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3C8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 sz="1400"/>
          </a:p>
        </p:txBody>
      </p:sp>
      <p:sp>
        <p:nvSpPr>
          <p:cNvPr id="37894" name="AutoShape 6"/>
          <p:cNvSpPr>
            <a:spLocks/>
          </p:cNvSpPr>
          <p:nvPr/>
        </p:nvSpPr>
        <p:spPr bwMode="auto">
          <a:xfrm>
            <a:off x="1895475" y="2704944"/>
            <a:ext cx="445770" cy="41148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3C8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 sz="1400"/>
          </a:p>
        </p:txBody>
      </p:sp>
      <p:sp>
        <p:nvSpPr>
          <p:cNvPr id="37895" name="Rectangle 7"/>
          <p:cNvSpPr>
            <a:spLocks/>
          </p:cNvSpPr>
          <p:nvPr/>
        </p:nvSpPr>
        <p:spPr bwMode="auto">
          <a:xfrm>
            <a:off x="2044065" y="2670654"/>
            <a:ext cx="2834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45720" rIns="45720" bIns="45720"/>
          <a:lstStyle/>
          <a:p>
            <a:pPr>
              <a:tabLst>
                <a:tab pos="960120" algn="l"/>
              </a:tabLst>
            </a:pPr>
            <a:r>
              <a:rPr lang="en-US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Database Application</a:t>
            </a:r>
          </a:p>
        </p:txBody>
      </p:sp>
      <p:sp>
        <p:nvSpPr>
          <p:cNvPr id="37896" name="AutoShape 8"/>
          <p:cNvSpPr>
            <a:spLocks/>
          </p:cNvSpPr>
          <p:nvPr/>
        </p:nvSpPr>
        <p:spPr bwMode="auto">
          <a:xfrm>
            <a:off x="5953125" y="3905094"/>
            <a:ext cx="4411980" cy="1748790"/>
          </a:xfrm>
          <a:prstGeom prst="roundRect">
            <a:avLst>
              <a:gd name="adj" fmla="val 1568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rgbClr val="003C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 sz="1400"/>
          </a:p>
        </p:txBody>
      </p:sp>
      <p:sp>
        <p:nvSpPr>
          <p:cNvPr id="37897" name="Rectangle 9"/>
          <p:cNvSpPr>
            <a:spLocks/>
          </p:cNvSpPr>
          <p:nvPr/>
        </p:nvSpPr>
        <p:spPr bwMode="auto">
          <a:xfrm>
            <a:off x="6387465" y="3905094"/>
            <a:ext cx="2343150" cy="411480"/>
          </a:xfrm>
          <a:prstGeom prst="rect">
            <a:avLst/>
          </a:prstGeom>
          <a:solidFill>
            <a:srgbClr val="003C8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 sz="1400"/>
          </a:p>
        </p:txBody>
      </p:sp>
      <p:sp>
        <p:nvSpPr>
          <p:cNvPr id="37898" name="AutoShape 10"/>
          <p:cNvSpPr>
            <a:spLocks/>
          </p:cNvSpPr>
          <p:nvPr/>
        </p:nvSpPr>
        <p:spPr bwMode="auto">
          <a:xfrm rot="10800000">
            <a:off x="8639175" y="3905094"/>
            <a:ext cx="445770" cy="41148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3C8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 sz="1400"/>
          </a:p>
        </p:txBody>
      </p:sp>
      <p:sp>
        <p:nvSpPr>
          <p:cNvPr id="37899" name="AutoShape 11"/>
          <p:cNvSpPr>
            <a:spLocks/>
          </p:cNvSpPr>
          <p:nvPr/>
        </p:nvSpPr>
        <p:spPr bwMode="auto">
          <a:xfrm>
            <a:off x="5953125" y="3905094"/>
            <a:ext cx="445770" cy="41148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3C8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 sz="1400"/>
          </a:p>
        </p:txBody>
      </p:sp>
      <p:sp>
        <p:nvSpPr>
          <p:cNvPr id="37900" name="Rectangle 12"/>
          <p:cNvSpPr>
            <a:spLocks/>
          </p:cNvSpPr>
          <p:nvPr/>
        </p:nvSpPr>
        <p:spPr bwMode="auto">
          <a:xfrm>
            <a:off x="6101715" y="3870804"/>
            <a:ext cx="2834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45720" rIns="45720" bIns="45720"/>
          <a:lstStyle/>
          <a:p>
            <a:pPr>
              <a:tabLst>
                <a:tab pos="960120" algn="l"/>
              </a:tabLst>
            </a:pPr>
            <a:r>
              <a:rPr lang="en-US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Financial services</a:t>
            </a:r>
          </a:p>
        </p:txBody>
      </p:sp>
      <p:sp>
        <p:nvSpPr>
          <p:cNvPr id="37901" name="AutoShape 13"/>
          <p:cNvSpPr>
            <a:spLocks/>
          </p:cNvSpPr>
          <p:nvPr/>
        </p:nvSpPr>
        <p:spPr bwMode="auto">
          <a:xfrm>
            <a:off x="5953125" y="1836264"/>
            <a:ext cx="4411980" cy="1383030"/>
          </a:xfrm>
          <a:prstGeom prst="roundRect">
            <a:avLst>
              <a:gd name="adj" fmla="val 19833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rgbClr val="003C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 sz="1400"/>
          </a:p>
        </p:txBody>
      </p:sp>
      <p:sp>
        <p:nvSpPr>
          <p:cNvPr id="37902" name="Rectangle 14"/>
          <p:cNvSpPr>
            <a:spLocks/>
          </p:cNvSpPr>
          <p:nvPr/>
        </p:nvSpPr>
        <p:spPr bwMode="auto">
          <a:xfrm>
            <a:off x="6387465" y="1836264"/>
            <a:ext cx="2343150" cy="411480"/>
          </a:xfrm>
          <a:prstGeom prst="rect">
            <a:avLst/>
          </a:prstGeom>
          <a:solidFill>
            <a:srgbClr val="003C8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 sz="1400"/>
          </a:p>
        </p:txBody>
      </p:sp>
      <p:sp>
        <p:nvSpPr>
          <p:cNvPr id="37903" name="AutoShape 15"/>
          <p:cNvSpPr>
            <a:spLocks/>
          </p:cNvSpPr>
          <p:nvPr/>
        </p:nvSpPr>
        <p:spPr bwMode="auto">
          <a:xfrm rot="10800000">
            <a:off x="8639175" y="1836264"/>
            <a:ext cx="445770" cy="41148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3C8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 sz="1400"/>
          </a:p>
        </p:txBody>
      </p:sp>
      <p:sp>
        <p:nvSpPr>
          <p:cNvPr id="37904" name="AutoShape 16"/>
          <p:cNvSpPr>
            <a:spLocks/>
          </p:cNvSpPr>
          <p:nvPr/>
        </p:nvSpPr>
        <p:spPr bwMode="auto">
          <a:xfrm>
            <a:off x="5953125" y="1836264"/>
            <a:ext cx="445770" cy="41148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3C8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 sz="1400"/>
          </a:p>
        </p:txBody>
      </p:sp>
      <p:sp>
        <p:nvSpPr>
          <p:cNvPr id="37905" name="Rectangle 17"/>
          <p:cNvSpPr>
            <a:spLocks/>
          </p:cNvSpPr>
          <p:nvPr/>
        </p:nvSpPr>
        <p:spPr bwMode="auto">
          <a:xfrm>
            <a:off x="6101715" y="1801974"/>
            <a:ext cx="2834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45720" rIns="45720" bIns="45720"/>
          <a:lstStyle/>
          <a:p>
            <a:pPr>
              <a:tabLst>
                <a:tab pos="960120" algn="l"/>
              </a:tabLst>
            </a:pPr>
            <a:r>
              <a:rPr lang="en-US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Life Sciences</a:t>
            </a:r>
          </a:p>
        </p:txBody>
      </p:sp>
      <p:sp>
        <p:nvSpPr>
          <p:cNvPr id="37906" name="Rectangle 18"/>
          <p:cNvSpPr>
            <a:spLocks/>
          </p:cNvSpPr>
          <p:nvPr/>
        </p:nvSpPr>
        <p:spPr bwMode="auto">
          <a:xfrm>
            <a:off x="6078855" y="2259174"/>
            <a:ext cx="419481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45720" rIns="45720" bIns="45720"/>
          <a:lstStyle/>
          <a:p>
            <a:pPr>
              <a:tabLst>
                <a:tab pos="960120" algn="l"/>
              </a:tabLst>
            </a:pPr>
            <a:r>
              <a:rPr lang="en-US" sz="20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Support features necessary for population genetics studies.</a:t>
            </a:r>
          </a:p>
        </p:txBody>
      </p:sp>
      <p:sp>
        <p:nvSpPr>
          <p:cNvPr id="37907" name="Rectangle 19"/>
          <p:cNvSpPr>
            <a:spLocks/>
          </p:cNvSpPr>
          <p:nvPr/>
        </p:nvSpPr>
        <p:spPr bwMode="auto">
          <a:xfrm>
            <a:off x="6078855" y="4362294"/>
            <a:ext cx="419481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45720" rIns="45720" bIns="45720"/>
          <a:lstStyle/>
          <a:p>
            <a:pPr>
              <a:tabLst>
                <a:tab pos="960120" algn="l"/>
              </a:tabLst>
            </a:pPr>
            <a:r>
              <a:rPr lang="en-US" sz="20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Support more technical indicators than company ABC with real-time, streaming data.</a:t>
            </a:r>
          </a:p>
        </p:txBody>
      </p:sp>
      <p:sp>
        <p:nvSpPr>
          <p:cNvPr id="37908" name="Rectangle 20"/>
          <p:cNvSpPr>
            <a:spLocks/>
          </p:cNvSpPr>
          <p:nvPr/>
        </p:nvSpPr>
        <p:spPr bwMode="auto">
          <a:xfrm>
            <a:off x="1998345" y="3173574"/>
            <a:ext cx="419481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45720" rIns="45720" bIns="45720"/>
          <a:lstStyle/>
          <a:p>
            <a:pPr>
              <a:tabLst>
                <a:tab pos="960120" algn="l"/>
              </a:tabLst>
            </a:pPr>
            <a:r>
              <a:rPr lang="en-US" sz="20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Make the application run on SQL Server in addition to Oracle.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t"/>
          <a:lstStyle/>
          <a:p>
            <a:r>
              <a:rPr lang="tr-TR" dirty="0" smtClean="0"/>
              <a:t>Sprint </a:t>
            </a:r>
            <a:r>
              <a:rPr lang="tr-TR" dirty="0" err="1" smtClean="0"/>
              <a:t>Backlogu</a:t>
            </a:r>
            <a:r>
              <a:rPr lang="tr-TR" dirty="0" smtClean="0"/>
              <a:t> yönetmek</a:t>
            </a:r>
            <a:endParaRPr lang="en-US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1832610" y="1383030"/>
            <a:ext cx="8515350" cy="4743450"/>
          </a:xfrm>
          <a:ln/>
        </p:spPr>
        <p:txBody>
          <a:bodyPr>
            <a:normAutofit/>
          </a:bodyPr>
          <a:lstStyle/>
          <a:p>
            <a:pPr marL="628650"/>
            <a:r>
              <a:rPr lang="tr-TR" sz="2900" dirty="0" smtClean="0"/>
              <a:t>Herkes yapacağı işi kendi seçer</a:t>
            </a:r>
            <a:endParaRPr lang="en-US" sz="2900" dirty="0"/>
          </a:p>
          <a:p>
            <a:pPr marL="937260" lvl="1">
              <a:spcBef>
                <a:spcPts val="1260"/>
              </a:spcBef>
            </a:pPr>
            <a:r>
              <a:rPr lang="tr-TR" dirty="0" smtClean="0"/>
              <a:t>Hiçbir zaman iş atanmaz</a:t>
            </a:r>
            <a:endParaRPr lang="en-US" dirty="0"/>
          </a:p>
          <a:p>
            <a:pPr marL="628650">
              <a:spcBef>
                <a:spcPts val="1260"/>
              </a:spcBef>
            </a:pPr>
            <a:r>
              <a:rPr lang="tr-TR" sz="2900" dirty="0" smtClean="0"/>
              <a:t>Tahmini kalan miktarı her gün güncellenir</a:t>
            </a:r>
            <a:endParaRPr lang="en-US" sz="2900" dirty="0"/>
          </a:p>
          <a:p>
            <a:pPr marL="628650">
              <a:spcBef>
                <a:spcPts val="1260"/>
              </a:spcBef>
            </a:pPr>
            <a:r>
              <a:rPr lang="tr-TR" sz="2900" dirty="0" smtClean="0"/>
              <a:t>Takımdaki herkes ekleme çıkarma ve güncelleme yapabilir.</a:t>
            </a:r>
            <a:endParaRPr lang="en-US" sz="2900" dirty="0"/>
          </a:p>
          <a:p>
            <a:pPr marL="628650">
              <a:spcBef>
                <a:spcPts val="1260"/>
              </a:spcBef>
            </a:pPr>
            <a:r>
              <a:rPr lang="tr-TR" sz="2900" dirty="0" smtClean="0"/>
              <a:t>Bir iş net değilse, daha geniş süre tahmin edilmiş bir iş paketi tanımlanır ve daha sonra alt </a:t>
            </a:r>
            <a:r>
              <a:rPr lang="tr-TR" sz="2900" dirty="0" err="1" smtClean="0"/>
              <a:t>kırılımlar</a:t>
            </a:r>
            <a:r>
              <a:rPr lang="tr-TR" sz="2900" dirty="0" smtClean="0"/>
              <a:t> oluşturulur. </a:t>
            </a:r>
          </a:p>
          <a:p>
            <a:pPr marL="628650">
              <a:spcBef>
                <a:spcPts val="1260"/>
              </a:spcBef>
            </a:pPr>
            <a:r>
              <a:rPr lang="tr-TR" sz="2900" dirty="0" smtClean="0"/>
              <a:t>Kalan işler, işler ilerledikçe daha da netleşir.</a:t>
            </a:r>
            <a:endParaRPr lang="en-US" sz="2900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t"/>
          <a:lstStyle/>
          <a:p>
            <a:r>
              <a:rPr lang="tr-TR" dirty="0" smtClean="0"/>
              <a:t>Sprint </a:t>
            </a:r>
            <a:r>
              <a:rPr lang="tr-TR" dirty="0" err="1" smtClean="0"/>
              <a:t>backlog</a:t>
            </a:r>
            <a:endParaRPr lang="en-US" dirty="0"/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2152650" y="1725930"/>
            <a:ext cx="3314700" cy="525780"/>
          </a:xfrm>
          <a:prstGeom prst="rect">
            <a:avLst/>
          </a:prstGeom>
          <a:solidFill>
            <a:srgbClr val="3C88D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sz="24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İşler</a:t>
            </a:r>
            <a:endParaRPr lang="en-US" sz="24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39939" name="Rectangle 3"/>
          <p:cNvSpPr>
            <a:spLocks/>
          </p:cNvSpPr>
          <p:nvPr/>
        </p:nvSpPr>
        <p:spPr bwMode="auto">
          <a:xfrm>
            <a:off x="2152650" y="2251710"/>
            <a:ext cx="3314700" cy="52578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57150" tIns="57150" rIns="57150" bIns="57150" anchor="ctr"/>
          <a:lstStyle/>
          <a:p>
            <a:pPr algn="l"/>
            <a:r>
              <a:rPr lang="en-US" sz="2000" dirty="0">
                <a:ea typeface="Gill Sans" pitchFamily="80" charset="0"/>
                <a:cs typeface="Gill Sans" pitchFamily="80" charset="0"/>
              </a:rPr>
              <a:t>Code the user interface</a:t>
            </a:r>
          </a:p>
        </p:txBody>
      </p:sp>
      <p:sp>
        <p:nvSpPr>
          <p:cNvPr id="39940" name="Rectangle 4"/>
          <p:cNvSpPr>
            <a:spLocks/>
          </p:cNvSpPr>
          <p:nvPr/>
        </p:nvSpPr>
        <p:spPr bwMode="auto">
          <a:xfrm>
            <a:off x="2152650" y="2777490"/>
            <a:ext cx="3314700" cy="52578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57150" tIns="57150" rIns="57150" bIns="57150" anchor="ctr"/>
          <a:lstStyle/>
          <a:p>
            <a:pPr algn="l"/>
            <a:r>
              <a:rPr lang="en-US" sz="2000" dirty="0">
                <a:ea typeface="Gill Sans" pitchFamily="80" charset="0"/>
                <a:cs typeface="Gill Sans" pitchFamily="80" charset="0"/>
              </a:rPr>
              <a:t>Code the middle tier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2152650" y="3303270"/>
            <a:ext cx="3314700" cy="52578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57150" tIns="57150" rIns="57150" bIns="57150" anchor="ctr"/>
          <a:lstStyle/>
          <a:p>
            <a:pPr algn="l"/>
            <a:r>
              <a:rPr lang="en-US" sz="2000" dirty="0">
                <a:ea typeface="Gill Sans" pitchFamily="80" charset="0"/>
                <a:cs typeface="Gill Sans" pitchFamily="80" charset="0"/>
              </a:rPr>
              <a:t>Test the middle tier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2152650" y="3829050"/>
            <a:ext cx="3314700" cy="52578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57150" tIns="57150" rIns="57150" bIns="57150" anchor="ctr"/>
          <a:lstStyle/>
          <a:p>
            <a:pPr algn="l"/>
            <a:r>
              <a:rPr lang="en-US" sz="2000" dirty="0">
                <a:ea typeface="Gill Sans" pitchFamily="80" charset="0"/>
                <a:cs typeface="Gill Sans" pitchFamily="80" charset="0"/>
              </a:rPr>
              <a:t>Write online help</a:t>
            </a:r>
          </a:p>
        </p:txBody>
      </p:sp>
      <p:sp>
        <p:nvSpPr>
          <p:cNvPr id="39943" name="Rectangle 7"/>
          <p:cNvSpPr>
            <a:spLocks/>
          </p:cNvSpPr>
          <p:nvPr/>
        </p:nvSpPr>
        <p:spPr bwMode="auto">
          <a:xfrm>
            <a:off x="2152650" y="4354830"/>
            <a:ext cx="3314700" cy="52578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57150" tIns="57150" rIns="57150" bIns="57150" anchor="ctr"/>
          <a:lstStyle/>
          <a:p>
            <a:pPr algn="l"/>
            <a:r>
              <a:rPr lang="en-US" sz="2000" dirty="0">
                <a:ea typeface="Gill Sans" pitchFamily="80" charset="0"/>
                <a:cs typeface="Gill Sans" pitchFamily="80" charset="0"/>
              </a:rPr>
              <a:t>Write the </a:t>
            </a:r>
            <a:r>
              <a:rPr lang="en-US" sz="2000" dirty="0" err="1">
                <a:ea typeface="Gill Sans" pitchFamily="80" charset="0"/>
                <a:cs typeface="Gill Sans" pitchFamily="80" charset="0"/>
              </a:rPr>
              <a:t>foo</a:t>
            </a:r>
            <a:r>
              <a:rPr lang="en-US" sz="2000" dirty="0">
                <a:ea typeface="Gill Sans" pitchFamily="80" charset="0"/>
                <a:cs typeface="Gill Sans" pitchFamily="80" charset="0"/>
              </a:rPr>
              <a:t> class</a:t>
            </a:r>
          </a:p>
        </p:txBody>
      </p:sp>
      <p:sp>
        <p:nvSpPr>
          <p:cNvPr id="39944" name="Rectangle 8"/>
          <p:cNvSpPr>
            <a:spLocks/>
          </p:cNvSpPr>
          <p:nvPr/>
        </p:nvSpPr>
        <p:spPr bwMode="auto">
          <a:xfrm>
            <a:off x="5467350" y="1725930"/>
            <a:ext cx="914400" cy="525780"/>
          </a:xfrm>
          <a:prstGeom prst="rect">
            <a:avLst/>
          </a:prstGeom>
          <a:solidFill>
            <a:srgbClr val="3C88D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sz="2400" dirty="0" err="1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Ptesi</a:t>
            </a:r>
            <a:r>
              <a:rPr lang="tr-TR" sz="24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 </a:t>
            </a:r>
            <a:endParaRPr lang="en-US" sz="24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467350" y="2251710"/>
            <a:ext cx="914400" cy="2628900"/>
            <a:chOff x="0" y="0"/>
            <a:chExt cx="640" cy="1840"/>
          </a:xfrm>
          <a:solidFill>
            <a:schemeClr val="accent3"/>
          </a:solidFill>
        </p:grpSpPr>
        <p:sp>
          <p:nvSpPr>
            <p:cNvPr id="39946" name="Rectangle 10"/>
            <p:cNvSpPr>
              <a:spLocks/>
            </p:cNvSpPr>
            <p:nvPr/>
          </p:nvSpPr>
          <p:spPr bwMode="auto">
            <a:xfrm>
              <a:off x="0" y="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  <p:sp>
          <p:nvSpPr>
            <p:cNvPr id="39947" name="Rectangle 11"/>
            <p:cNvSpPr>
              <a:spLocks/>
            </p:cNvSpPr>
            <p:nvPr/>
          </p:nvSpPr>
          <p:spPr bwMode="auto">
            <a:xfrm>
              <a:off x="0" y="368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16</a:t>
              </a:r>
            </a:p>
          </p:txBody>
        </p:sp>
        <p:sp>
          <p:nvSpPr>
            <p:cNvPr id="39948" name="Rectangle 12"/>
            <p:cNvSpPr>
              <a:spLocks/>
            </p:cNvSpPr>
            <p:nvPr/>
          </p:nvSpPr>
          <p:spPr bwMode="auto">
            <a:xfrm>
              <a:off x="0" y="736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  <p:sp>
          <p:nvSpPr>
            <p:cNvPr id="39949" name="Rectangle 13"/>
            <p:cNvSpPr>
              <a:spLocks/>
            </p:cNvSpPr>
            <p:nvPr/>
          </p:nvSpPr>
          <p:spPr bwMode="auto">
            <a:xfrm>
              <a:off x="0" y="1104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12</a:t>
              </a:r>
            </a:p>
          </p:txBody>
        </p:sp>
        <p:sp>
          <p:nvSpPr>
            <p:cNvPr id="39950" name="Rectangle 14"/>
            <p:cNvSpPr>
              <a:spLocks/>
            </p:cNvSpPr>
            <p:nvPr/>
          </p:nvSpPr>
          <p:spPr bwMode="auto">
            <a:xfrm>
              <a:off x="0" y="1472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</p:grpSp>
      <p:sp>
        <p:nvSpPr>
          <p:cNvPr id="39951" name="Rectangle 15"/>
          <p:cNvSpPr>
            <a:spLocks/>
          </p:cNvSpPr>
          <p:nvPr/>
        </p:nvSpPr>
        <p:spPr bwMode="auto">
          <a:xfrm>
            <a:off x="6381750" y="1725930"/>
            <a:ext cx="914400" cy="525780"/>
          </a:xfrm>
          <a:prstGeom prst="rect">
            <a:avLst/>
          </a:prstGeom>
          <a:solidFill>
            <a:srgbClr val="3C88D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sz="24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Salı</a:t>
            </a:r>
            <a:endParaRPr lang="en-US" sz="24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381750" y="2251710"/>
            <a:ext cx="914400" cy="2628900"/>
            <a:chOff x="0" y="0"/>
            <a:chExt cx="640" cy="1840"/>
          </a:xfrm>
          <a:solidFill>
            <a:schemeClr val="accent3"/>
          </a:solidFill>
        </p:grpSpPr>
        <p:sp>
          <p:nvSpPr>
            <p:cNvPr id="39953" name="Rectangle 17"/>
            <p:cNvSpPr>
              <a:spLocks/>
            </p:cNvSpPr>
            <p:nvPr/>
          </p:nvSpPr>
          <p:spPr bwMode="auto">
            <a:xfrm>
              <a:off x="0" y="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4</a:t>
              </a:r>
            </a:p>
          </p:txBody>
        </p:sp>
        <p:sp>
          <p:nvSpPr>
            <p:cNvPr id="39954" name="Rectangle 18"/>
            <p:cNvSpPr>
              <a:spLocks/>
            </p:cNvSpPr>
            <p:nvPr/>
          </p:nvSpPr>
          <p:spPr bwMode="auto">
            <a:xfrm>
              <a:off x="0" y="368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12</a:t>
              </a:r>
            </a:p>
          </p:txBody>
        </p:sp>
        <p:sp>
          <p:nvSpPr>
            <p:cNvPr id="39955" name="Rectangle 19"/>
            <p:cNvSpPr>
              <a:spLocks/>
            </p:cNvSpPr>
            <p:nvPr/>
          </p:nvSpPr>
          <p:spPr bwMode="auto">
            <a:xfrm>
              <a:off x="0" y="736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16</a:t>
              </a:r>
            </a:p>
          </p:txBody>
        </p:sp>
        <p:sp>
          <p:nvSpPr>
            <p:cNvPr id="39956" name="Rectangle 20"/>
            <p:cNvSpPr>
              <a:spLocks/>
            </p:cNvSpPr>
            <p:nvPr/>
          </p:nvSpPr>
          <p:spPr bwMode="auto">
            <a:xfrm>
              <a:off x="0" y="1104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39957" name="Rectangle 21"/>
            <p:cNvSpPr>
              <a:spLocks/>
            </p:cNvSpPr>
            <p:nvPr/>
          </p:nvSpPr>
          <p:spPr bwMode="auto">
            <a:xfrm>
              <a:off x="0" y="1472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</p:grpSp>
      <p:sp>
        <p:nvSpPr>
          <p:cNvPr id="39958" name="Rectangle 22"/>
          <p:cNvSpPr>
            <a:spLocks/>
          </p:cNvSpPr>
          <p:nvPr/>
        </p:nvSpPr>
        <p:spPr bwMode="auto">
          <a:xfrm>
            <a:off x="7296150" y="1725930"/>
            <a:ext cx="914400" cy="525780"/>
          </a:xfrm>
          <a:prstGeom prst="rect">
            <a:avLst/>
          </a:prstGeom>
          <a:solidFill>
            <a:srgbClr val="3C88D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sz="24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Çar</a:t>
            </a:r>
            <a:endParaRPr lang="en-US" sz="24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39959" name="Rectangle 23"/>
          <p:cNvSpPr>
            <a:spLocks/>
          </p:cNvSpPr>
          <p:nvPr/>
        </p:nvSpPr>
        <p:spPr bwMode="auto">
          <a:xfrm>
            <a:off x="8210550" y="1725930"/>
            <a:ext cx="914400" cy="525780"/>
          </a:xfrm>
          <a:prstGeom prst="rect">
            <a:avLst/>
          </a:prstGeom>
          <a:solidFill>
            <a:srgbClr val="3C88D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sz="24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Per</a:t>
            </a:r>
            <a:endParaRPr lang="en-US" sz="24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8210550" y="2251710"/>
            <a:ext cx="914400" cy="3154680"/>
            <a:chOff x="0" y="0"/>
            <a:chExt cx="640" cy="2208"/>
          </a:xfrm>
          <a:solidFill>
            <a:schemeClr val="accent3"/>
          </a:solidFill>
        </p:grpSpPr>
        <p:sp>
          <p:nvSpPr>
            <p:cNvPr id="39961" name="Rectangle 25"/>
            <p:cNvSpPr>
              <a:spLocks/>
            </p:cNvSpPr>
            <p:nvPr/>
          </p:nvSpPr>
          <p:spPr bwMode="auto">
            <a:xfrm>
              <a:off x="0" y="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39962" name="Rectangle 26"/>
            <p:cNvSpPr>
              <a:spLocks/>
            </p:cNvSpPr>
            <p:nvPr/>
          </p:nvSpPr>
          <p:spPr bwMode="auto">
            <a:xfrm>
              <a:off x="0" y="368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4</a:t>
              </a:r>
            </a:p>
          </p:txBody>
        </p:sp>
        <p:sp>
          <p:nvSpPr>
            <p:cNvPr id="39963" name="Rectangle 27"/>
            <p:cNvSpPr>
              <a:spLocks/>
            </p:cNvSpPr>
            <p:nvPr/>
          </p:nvSpPr>
          <p:spPr bwMode="auto">
            <a:xfrm>
              <a:off x="0" y="736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11</a:t>
              </a:r>
            </a:p>
          </p:txBody>
        </p:sp>
        <p:sp>
          <p:nvSpPr>
            <p:cNvPr id="39964" name="Rectangle 28"/>
            <p:cNvSpPr>
              <a:spLocks/>
            </p:cNvSpPr>
            <p:nvPr/>
          </p:nvSpPr>
          <p:spPr bwMode="auto">
            <a:xfrm>
              <a:off x="0" y="1104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39965" name="Rectangle 29"/>
            <p:cNvSpPr>
              <a:spLocks/>
            </p:cNvSpPr>
            <p:nvPr/>
          </p:nvSpPr>
          <p:spPr bwMode="auto">
            <a:xfrm>
              <a:off x="0" y="1472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  <p:sp>
          <p:nvSpPr>
            <p:cNvPr id="39966" name="Rectangle 30"/>
            <p:cNvSpPr>
              <a:spLocks/>
            </p:cNvSpPr>
            <p:nvPr/>
          </p:nvSpPr>
          <p:spPr bwMode="auto">
            <a:xfrm>
              <a:off x="0" y="184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4</a:t>
              </a:r>
            </a:p>
          </p:txBody>
        </p:sp>
      </p:grpSp>
      <p:sp>
        <p:nvSpPr>
          <p:cNvPr id="39967" name="Rectangle 31"/>
          <p:cNvSpPr>
            <a:spLocks/>
          </p:cNvSpPr>
          <p:nvPr/>
        </p:nvSpPr>
        <p:spPr bwMode="auto">
          <a:xfrm>
            <a:off x="9124950" y="1725930"/>
            <a:ext cx="914400" cy="525780"/>
          </a:xfrm>
          <a:prstGeom prst="rect">
            <a:avLst/>
          </a:prstGeom>
          <a:solidFill>
            <a:srgbClr val="3C88D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sz="24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Cum</a:t>
            </a:r>
            <a:endParaRPr lang="en-US" sz="24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9124950" y="2251710"/>
            <a:ext cx="914400" cy="3154680"/>
            <a:chOff x="0" y="0"/>
            <a:chExt cx="640" cy="2208"/>
          </a:xfrm>
          <a:solidFill>
            <a:schemeClr val="accent3"/>
          </a:solidFill>
        </p:grpSpPr>
        <p:sp>
          <p:nvSpPr>
            <p:cNvPr id="39969" name="Rectangle 33"/>
            <p:cNvSpPr>
              <a:spLocks/>
            </p:cNvSpPr>
            <p:nvPr/>
          </p:nvSpPr>
          <p:spPr bwMode="auto">
            <a:xfrm>
              <a:off x="0" y="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39970" name="Rectangle 34"/>
            <p:cNvSpPr>
              <a:spLocks/>
            </p:cNvSpPr>
            <p:nvPr/>
          </p:nvSpPr>
          <p:spPr bwMode="auto">
            <a:xfrm>
              <a:off x="0" y="368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39971" name="Rectangle 35"/>
            <p:cNvSpPr>
              <a:spLocks/>
            </p:cNvSpPr>
            <p:nvPr/>
          </p:nvSpPr>
          <p:spPr bwMode="auto">
            <a:xfrm>
              <a:off x="0" y="736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  <p:sp>
          <p:nvSpPr>
            <p:cNvPr id="39972" name="Rectangle 36"/>
            <p:cNvSpPr>
              <a:spLocks/>
            </p:cNvSpPr>
            <p:nvPr/>
          </p:nvSpPr>
          <p:spPr bwMode="auto">
            <a:xfrm>
              <a:off x="0" y="1104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39973" name="Rectangle 37"/>
            <p:cNvSpPr>
              <a:spLocks/>
            </p:cNvSpPr>
            <p:nvPr/>
          </p:nvSpPr>
          <p:spPr bwMode="auto">
            <a:xfrm>
              <a:off x="0" y="1472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  <p:sp>
          <p:nvSpPr>
            <p:cNvPr id="39974" name="Rectangle 38"/>
            <p:cNvSpPr>
              <a:spLocks/>
            </p:cNvSpPr>
            <p:nvPr/>
          </p:nvSpPr>
          <p:spPr bwMode="auto">
            <a:xfrm>
              <a:off x="0" y="184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400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2152650" y="2251710"/>
            <a:ext cx="6057900" cy="3154680"/>
            <a:chOff x="0" y="0"/>
            <a:chExt cx="4240" cy="2208"/>
          </a:xfrm>
          <a:solidFill>
            <a:schemeClr val="accent3"/>
          </a:solidFill>
        </p:grpSpPr>
        <p:sp>
          <p:nvSpPr>
            <p:cNvPr id="39976" name="Rectangle 40"/>
            <p:cNvSpPr>
              <a:spLocks/>
            </p:cNvSpPr>
            <p:nvPr/>
          </p:nvSpPr>
          <p:spPr bwMode="auto">
            <a:xfrm>
              <a:off x="0" y="1840"/>
              <a:ext cx="232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63500" bIns="63500" anchor="ctr"/>
            <a:lstStyle/>
            <a:p>
              <a:pPr algn="l"/>
              <a:r>
                <a:rPr lang="en-US" sz="2000" dirty="0">
                  <a:ea typeface="Gill Sans" pitchFamily="80" charset="0"/>
                  <a:cs typeface="Gill Sans" pitchFamily="80" charset="0"/>
                </a:rPr>
                <a:t>Add error logging</a:t>
              </a:r>
            </a:p>
          </p:txBody>
        </p:sp>
        <p:sp>
          <p:nvSpPr>
            <p:cNvPr id="39977" name="Rectangle 41"/>
            <p:cNvSpPr>
              <a:spLocks/>
            </p:cNvSpPr>
            <p:nvPr/>
          </p:nvSpPr>
          <p:spPr bwMode="auto">
            <a:xfrm>
              <a:off x="2320" y="184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39978" name="Rectangle 42"/>
            <p:cNvSpPr>
              <a:spLocks/>
            </p:cNvSpPr>
            <p:nvPr/>
          </p:nvSpPr>
          <p:spPr bwMode="auto">
            <a:xfrm>
              <a:off x="2960" y="184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39979" name="Rectangle 43"/>
            <p:cNvSpPr>
              <a:spLocks/>
            </p:cNvSpPr>
            <p:nvPr/>
          </p:nvSpPr>
          <p:spPr bwMode="auto">
            <a:xfrm>
              <a:off x="3600" y="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  <p:sp>
          <p:nvSpPr>
            <p:cNvPr id="39980" name="Rectangle 44"/>
            <p:cNvSpPr>
              <a:spLocks/>
            </p:cNvSpPr>
            <p:nvPr/>
          </p:nvSpPr>
          <p:spPr bwMode="auto">
            <a:xfrm>
              <a:off x="3600" y="368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10</a:t>
              </a:r>
            </a:p>
          </p:txBody>
        </p:sp>
        <p:sp>
          <p:nvSpPr>
            <p:cNvPr id="39981" name="Rectangle 45"/>
            <p:cNvSpPr>
              <a:spLocks/>
            </p:cNvSpPr>
            <p:nvPr/>
          </p:nvSpPr>
          <p:spPr bwMode="auto">
            <a:xfrm>
              <a:off x="3600" y="736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16</a:t>
              </a:r>
            </a:p>
          </p:txBody>
        </p:sp>
        <p:sp>
          <p:nvSpPr>
            <p:cNvPr id="39982" name="Rectangle 46"/>
            <p:cNvSpPr>
              <a:spLocks/>
            </p:cNvSpPr>
            <p:nvPr/>
          </p:nvSpPr>
          <p:spPr bwMode="auto">
            <a:xfrm>
              <a:off x="3600" y="1104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39983" name="Rectangle 47"/>
            <p:cNvSpPr>
              <a:spLocks/>
            </p:cNvSpPr>
            <p:nvPr/>
          </p:nvSpPr>
          <p:spPr bwMode="auto">
            <a:xfrm>
              <a:off x="3600" y="1472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  <p:sp>
          <p:nvSpPr>
            <p:cNvPr id="39984" name="Rectangle 48"/>
            <p:cNvSpPr>
              <a:spLocks/>
            </p:cNvSpPr>
            <p:nvPr/>
          </p:nvSpPr>
          <p:spPr bwMode="auto">
            <a:xfrm>
              <a:off x="3600" y="184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000" dirty="0"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</p:grp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Scrum</a:t>
            </a:r>
            <a:r>
              <a:rPr lang="tr-TR" dirty="0" smtClean="0"/>
              <a:t> kimler için uygun?</a:t>
            </a:r>
            <a:endParaRPr lang="en-US" dirty="0"/>
          </a:p>
        </p:txBody>
      </p:sp>
      <p:sp>
        <p:nvSpPr>
          <p:cNvPr id="1211395" name="Rectangle 3"/>
          <p:cNvSpPr>
            <a:spLocks noGrp="1" noChangeArrowheads="1"/>
          </p:cNvSpPr>
          <p:nvPr>
            <p:ph idx="1"/>
          </p:nvPr>
        </p:nvSpPr>
        <p:spPr>
          <a:xfrm>
            <a:off x="2711624" y="1763717"/>
            <a:ext cx="6408712" cy="3177452"/>
          </a:xfrm>
        </p:spPr>
        <p:txBody>
          <a:bodyPr>
            <a:normAutofit/>
          </a:bodyPr>
          <a:lstStyle/>
          <a:p>
            <a:r>
              <a:rPr lang="en-US" dirty="0"/>
              <a:t>Independent Software Vendors (ISVs)</a:t>
            </a:r>
          </a:p>
          <a:p>
            <a:r>
              <a:rPr lang="en-US" dirty="0"/>
              <a:t>Fortune 100 companies</a:t>
            </a:r>
          </a:p>
          <a:p>
            <a:r>
              <a:rPr lang="en-US" dirty="0"/>
              <a:t>Small startups</a:t>
            </a:r>
          </a:p>
          <a:p>
            <a:r>
              <a:rPr lang="en-US" dirty="0"/>
              <a:t>Internal development</a:t>
            </a:r>
          </a:p>
          <a:p>
            <a:r>
              <a:rPr lang="en-US" dirty="0"/>
              <a:t>Contract development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t"/>
          <a:lstStyle/>
          <a:p>
            <a:r>
              <a:rPr lang="tr-TR" dirty="0" smtClean="0"/>
              <a:t>Kalan iş grafiği</a:t>
            </a:r>
            <a:endParaRPr lang="en-US" dirty="0"/>
          </a:p>
        </p:txBody>
      </p:sp>
      <p:graphicFrame>
        <p:nvGraphicFramePr>
          <p:cNvPr id="109568" name="Objec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566171"/>
              </p:ext>
            </p:extLst>
          </p:nvPr>
        </p:nvGraphicFramePr>
        <p:xfrm>
          <a:off x="2014062" y="1000109"/>
          <a:ext cx="8653939" cy="510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name="Chart" r:id="rId4" imgW="0" imgH="0" progId="MSGraph.Chart.8">
                  <p:embed/>
                </p:oleObj>
              </mc:Choice>
              <mc:Fallback>
                <p:oleObj name="Chart" r:id="rId4" imgW="0" imgH="0" progId="MSGraph.Char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062" y="1000109"/>
                        <a:ext cx="8653939" cy="510206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Rectangle 4"/>
          <p:cNvSpPr>
            <a:spLocks/>
          </p:cNvSpPr>
          <p:nvPr/>
        </p:nvSpPr>
        <p:spPr bwMode="auto">
          <a:xfrm rot="16200000">
            <a:off x="204549" y="3102531"/>
            <a:ext cx="375904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tr-TR" sz="2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Gill Sans" pitchFamily="80" charset="0"/>
                <a:cs typeface="Gill Sans" pitchFamily="80" charset="0"/>
              </a:rPr>
              <a:t>Saat</a:t>
            </a:r>
            <a:endParaRPr lang="en-US" sz="2300" dirty="0">
              <a:solidFill>
                <a:schemeClr val="bg1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/>
          </p:cNvSpPr>
          <p:nvPr/>
        </p:nvSpPr>
        <p:spPr bwMode="auto">
          <a:xfrm>
            <a:off x="2666976" y="2891790"/>
            <a:ext cx="6869430" cy="3634740"/>
          </a:xfrm>
          <a:prstGeom prst="rect">
            <a:avLst/>
          </a:prstGeom>
          <a:solidFill>
            <a:schemeClr val="accent3"/>
          </a:solidFill>
          <a:ln w="9525">
            <a:solidFill>
              <a:srgbClr val="8E8E8E"/>
            </a:solidFill>
            <a:miter lim="800000"/>
            <a:headEnd/>
            <a:tailEnd/>
          </a:ln>
          <a:effectLst>
            <a:outerShdw dist="50800" dir="21480060" algn="ctr" rotWithShape="0">
              <a:schemeClr val="bg2">
                <a:alpha val="3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379" name="Rectangle 3"/>
          <p:cNvSpPr>
            <a:spLocks/>
          </p:cNvSpPr>
          <p:nvPr/>
        </p:nvSpPr>
        <p:spPr bwMode="auto">
          <a:xfrm rot="-5400000">
            <a:off x="1732548" y="4383405"/>
            <a:ext cx="25603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tr-TR" sz="2100" dirty="0" smtClean="0">
                <a:ea typeface="Gill Sans" pitchFamily="80" charset="0"/>
                <a:cs typeface="Gill Sans" pitchFamily="80" charset="0"/>
              </a:rPr>
              <a:t>Saat</a:t>
            </a:r>
            <a:endParaRPr lang="en-US" sz="2100" dirty="0"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3629928" y="5280660"/>
            <a:ext cx="5394960" cy="0"/>
          </a:xfrm>
          <a:prstGeom prst="line">
            <a:avLst/>
          </a:prstGeom>
          <a:noFill/>
          <a:ln w="25400">
            <a:solidFill>
              <a:srgbClr val="577AB1">
                <a:alpha val="50000"/>
              </a:srgbClr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3629928" y="3806190"/>
            <a:ext cx="5394960" cy="0"/>
          </a:xfrm>
          <a:prstGeom prst="line">
            <a:avLst/>
          </a:prstGeom>
          <a:noFill/>
          <a:ln w="25400">
            <a:solidFill>
              <a:srgbClr val="577AB1">
                <a:alpha val="50000"/>
              </a:srgbClr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3629928" y="4297680"/>
            <a:ext cx="5394960" cy="0"/>
          </a:xfrm>
          <a:prstGeom prst="line">
            <a:avLst/>
          </a:prstGeom>
          <a:noFill/>
          <a:ln w="25400">
            <a:solidFill>
              <a:srgbClr val="577AB1">
                <a:alpha val="50000"/>
              </a:srgbClr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3629928" y="4789170"/>
            <a:ext cx="5394960" cy="0"/>
          </a:xfrm>
          <a:prstGeom prst="line">
            <a:avLst/>
          </a:prstGeom>
          <a:noFill/>
          <a:ln w="25400">
            <a:solidFill>
              <a:srgbClr val="577AB1">
                <a:alpha val="50000"/>
              </a:srgbClr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3629928" y="5772150"/>
            <a:ext cx="5394960" cy="0"/>
          </a:xfrm>
          <a:prstGeom prst="line">
            <a:avLst/>
          </a:prstGeom>
          <a:noFill/>
          <a:ln w="25400">
            <a:solidFill>
              <a:srgbClr val="577AB1">
                <a:alpha val="50000"/>
              </a:srgbClr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385" name="Rectangle 9"/>
          <p:cNvSpPr>
            <a:spLocks/>
          </p:cNvSpPr>
          <p:nvPr/>
        </p:nvSpPr>
        <p:spPr bwMode="auto">
          <a:xfrm>
            <a:off x="3092718" y="3617595"/>
            <a:ext cx="49149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en-US" sz="2100" dirty="0">
                <a:ea typeface="Gill Sans" pitchFamily="80" charset="0"/>
                <a:cs typeface="Gill Sans" pitchFamily="80" charset="0"/>
              </a:rPr>
              <a:t>40</a:t>
            </a:r>
          </a:p>
        </p:txBody>
      </p:sp>
      <p:sp>
        <p:nvSpPr>
          <p:cNvPr id="101386" name="Rectangle 10"/>
          <p:cNvSpPr>
            <a:spLocks/>
          </p:cNvSpPr>
          <p:nvPr/>
        </p:nvSpPr>
        <p:spPr bwMode="auto">
          <a:xfrm>
            <a:off x="3092718" y="4109085"/>
            <a:ext cx="49149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en-US" sz="2100" dirty="0">
                <a:ea typeface="Gill Sans" pitchFamily="80" charset="0"/>
                <a:cs typeface="Gill Sans" pitchFamily="80" charset="0"/>
              </a:rPr>
              <a:t>30</a:t>
            </a:r>
          </a:p>
        </p:txBody>
      </p:sp>
      <p:sp>
        <p:nvSpPr>
          <p:cNvPr id="101387" name="Rectangle 11"/>
          <p:cNvSpPr>
            <a:spLocks/>
          </p:cNvSpPr>
          <p:nvPr/>
        </p:nvSpPr>
        <p:spPr bwMode="auto">
          <a:xfrm>
            <a:off x="3092718" y="4600575"/>
            <a:ext cx="49149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en-US" sz="2100" dirty="0">
                <a:ea typeface="Gill Sans" pitchFamily="80" charset="0"/>
                <a:cs typeface="Gill Sans" pitchFamily="80" charset="0"/>
              </a:rPr>
              <a:t>20</a:t>
            </a:r>
          </a:p>
        </p:txBody>
      </p:sp>
      <p:sp>
        <p:nvSpPr>
          <p:cNvPr id="101388" name="Rectangle 12"/>
          <p:cNvSpPr>
            <a:spLocks/>
          </p:cNvSpPr>
          <p:nvPr/>
        </p:nvSpPr>
        <p:spPr bwMode="auto">
          <a:xfrm>
            <a:off x="3092718" y="5092065"/>
            <a:ext cx="49149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en-US" sz="2100" dirty="0">
                <a:ea typeface="Gill Sans" pitchFamily="80" charset="0"/>
                <a:cs typeface="Gill Sans" pitchFamily="80" charset="0"/>
              </a:rPr>
              <a:t>10</a:t>
            </a:r>
          </a:p>
        </p:txBody>
      </p:sp>
      <p:sp>
        <p:nvSpPr>
          <p:cNvPr id="101389" name="Rectangle 13"/>
          <p:cNvSpPr>
            <a:spLocks/>
          </p:cNvSpPr>
          <p:nvPr/>
        </p:nvSpPr>
        <p:spPr bwMode="auto">
          <a:xfrm>
            <a:off x="3092718" y="5560695"/>
            <a:ext cx="49149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en-US" sz="2100" dirty="0">
                <a:ea typeface="Gill Sans" pitchFamily="80" charset="0"/>
                <a:cs typeface="Gill Sans" pitchFamily="80" charset="0"/>
              </a:rPr>
              <a:t>0</a:t>
            </a:r>
          </a:p>
        </p:txBody>
      </p:sp>
      <p:sp>
        <p:nvSpPr>
          <p:cNvPr id="101390" name="Rectangle 14"/>
          <p:cNvSpPr>
            <a:spLocks/>
          </p:cNvSpPr>
          <p:nvPr/>
        </p:nvSpPr>
        <p:spPr bwMode="auto">
          <a:xfrm>
            <a:off x="3732798" y="5720715"/>
            <a:ext cx="5943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tr-TR" sz="2100" dirty="0" err="1" smtClean="0">
                <a:ea typeface="Gill Sans" pitchFamily="80" charset="0"/>
                <a:cs typeface="Gill Sans" pitchFamily="80" charset="0"/>
              </a:rPr>
              <a:t>Ptesi</a:t>
            </a:r>
            <a:endParaRPr lang="en-US" sz="2100" dirty="0"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101391" name="Rectangle 15"/>
          <p:cNvSpPr>
            <a:spLocks/>
          </p:cNvSpPr>
          <p:nvPr/>
        </p:nvSpPr>
        <p:spPr bwMode="auto">
          <a:xfrm>
            <a:off x="4818648" y="5720715"/>
            <a:ext cx="5943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tr-TR" sz="2100" dirty="0" smtClean="0">
                <a:ea typeface="Gill Sans" pitchFamily="80" charset="0"/>
                <a:cs typeface="Gill Sans" pitchFamily="80" charset="0"/>
              </a:rPr>
              <a:t>Salı</a:t>
            </a:r>
            <a:endParaRPr lang="en-US" sz="2100" dirty="0"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101392" name="Rectangle 16"/>
          <p:cNvSpPr>
            <a:spLocks/>
          </p:cNvSpPr>
          <p:nvPr/>
        </p:nvSpPr>
        <p:spPr bwMode="auto">
          <a:xfrm>
            <a:off x="5904498" y="5720715"/>
            <a:ext cx="5943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tr-TR" sz="2100" dirty="0" smtClean="0">
                <a:ea typeface="Gill Sans" pitchFamily="80" charset="0"/>
                <a:cs typeface="Gill Sans" pitchFamily="80" charset="0"/>
              </a:rPr>
              <a:t>Çar</a:t>
            </a:r>
            <a:endParaRPr lang="en-US" sz="2100" dirty="0"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101393" name="Rectangle 17"/>
          <p:cNvSpPr>
            <a:spLocks/>
          </p:cNvSpPr>
          <p:nvPr/>
        </p:nvSpPr>
        <p:spPr bwMode="auto">
          <a:xfrm>
            <a:off x="6990348" y="5720715"/>
            <a:ext cx="5943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tr-TR" sz="2100" dirty="0" smtClean="0">
                <a:ea typeface="Gill Sans" pitchFamily="80" charset="0"/>
                <a:cs typeface="Gill Sans" pitchFamily="80" charset="0"/>
              </a:rPr>
              <a:t>Per</a:t>
            </a:r>
            <a:endParaRPr lang="en-US" sz="2100" dirty="0"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101394" name="Rectangle 18"/>
          <p:cNvSpPr>
            <a:spLocks/>
          </p:cNvSpPr>
          <p:nvPr/>
        </p:nvSpPr>
        <p:spPr bwMode="auto">
          <a:xfrm>
            <a:off x="8076198" y="5720715"/>
            <a:ext cx="5943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tr-TR" sz="2100" dirty="0" smtClean="0">
                <a:ea typeface="Gill Sans" pitchFamily="80" charset="0"/>
                <a:cs typeface="Gill Sans" pitchFamily="80" charset="0"/>
              </a:rPr>
              <a:t>Cum</a:t>
            </a:r>
            <a:endParaRPr lang="en-US" sz="2100" dirty="0"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101395" name="Rectangle 19"/>
          <p:cNvSpPr>
            <a:spLocks/>
          </p:cNvSpPr>
          <p:nvPr/>
        </p:nvSpPr>
        <p:spPr bwMode="auto">
          <a:xfrm>
            <a:off x="2152650" y="205740"/>
            <a:ext cx="3314700" cy="445770"/>
          </a:xfrm>
          <a:prstGeom prst="rect">
            <a:avLst/>
          </a:prstGeom>
          <a:solidFill>
            <a:srgbClr val="3C88D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sz="28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İşler</a:t>
            </a:r>
            <a:endParaRPr lang="en-US" sz="28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101396" name="Rectangle 20"/>
          <p:cNvSpPr>
            <a:spLocks/>
          </p:cNvSpPr>
          <p:nvPr/>
        </p:nvSpPr>
        <p:spPr bwMode="auto">
          <a:xfrm>
            <a:off x="2152650" y="651510"/>
            <a:ext cx="3314700" cy="44577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57150" tIns="57150" rIns="57150" bIns="57150" anchor="ctr"/>
          <a:lstStyle/>
          <a:p>
            <a:pPr algn="l"/>
            <a:r>
              <a:rPr lang="en-US" sz="2300" dirty="0">
                <a:ea typeface="Gill Sans" pitchFamily="80" charset="0"/>
                <a:cs typeface="Gill Sans" pitchFamily="80" charset="0"/>
              </a:rPr>
              <a:t>Code the user interface</a:t>
            </a:r>
          </a:p>
        </p:txBody>
      </p:sp>
      <p:sp>
        <p:nvSpPr>
          <p:cNvPr id="101397" name="Rectangle 21"/>
          <p:cNvSpPr>
            <a:spLocks/>
          </p:cNvSpPr>
          <p:nvPr/>
        </p:nvSpPr>
        <p:spPr bwMode="auto">
          <a:xfrm>
            <a:off x="2152650" y="1097280"/>
            <a:ext cx="3314700" cy="44577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57150" tIns="57150" rIns="57150" bIns="57150" anchor="ctr"/>
          <a:lstStyle/>
          <a:p>
            <a:pPr algn="l"/>
            <a:r>
              <a:rPr lang="en-US" sz="2300" dirty="0">
                <a:ea typeface="Gill Sans" pitchFamily="80" charset="0"/>
                <a:cs typeface="Gill Sans" pitchFamily="80" charset="0"/>
              </a:rPr>
              <a:t>Code the middle tier</a:t>
            </a:r>
          </a:p>
        </p:txBody>
      </p:sp>
      <p:sp>
        <p:nvSpPr>
          <p:cNvPr id="101398" name="Rectangle 22"/>
          <p:cNvSpPr>
            <a:spLocks/>
          </p:cNvSpPr>
          <p:nvPr/>
        </p:nvSpPr>
        <p:spPr bwMode="auto">
          <a:xfrm>
            <a:off x="2152650" y="1543050"/>
            <a:ext cx="3314700" cy="44577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57150" tIns="57150" rIns="57150" bIns="57150" anchor="ctr"/>
          <a:lstStyle/>
          <a:p>
            <a:pPr algn="l"/>
            <a:r>
              <a:rPr lang="en-US" sz="2300" dirty="0">
                <a:ea typeface="Gill Sans" pitchFamily="80" charset="0"/>
                <a:cs typeface="Gill Sans" pitchFamily="80" charset="0"/>
              </a:rPr>
              <a:t>Test the middle tier</a:t>
            </a:r>
          </a:p>
        </p:txBody>
      </p:sp>
      <p:sp>
        <p:nvSpPr>
          <p:cNvPr id="101399" name="Rectangle 23"/>
          <p:cNvSpPr>
            <a:spLocks/>
          </p:cNvSpPr>
          <p:nvPr/>
        </p:nvSpPr>
        <p:spPr bwMode="auto">
          <a:xfrm>
            <a:off x="2152650" y="1988820"/>
            <a:ext cx="3314700" cy="44577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57150" tIns="57150" rIns="57150" bIns="57150" anchor="ctr"/>
          <a:lstStyle/>
          <a:p>
            <a:pPr algn="l"/>
            <a:r>
              <a:rPr lang="en-US" sz="2300" dirty="0">
                <a:ea typeface="Gill Sans" pitchFamily="80" charset="0"/>
                <a:cs typeface="Gill Sans" pitchFamily="80" charset="0"/>
              </a:rPr>
              <a:t>Write online help</a:t>
            </a:r>
          </a:p>
        </p:txBody>
      </p:sp>
      <p:sp>
        <p:nvSpPr>
          <p:cNvPr id="101400" name="Rectangle 24"/>
          <p:cNvSpPr>
            <a:spLocks/>
          </p:cNvSpPr>
          <p:nvPr/>
        </p:nvSpPr>
        <p:spPr bwMode="auto">
          <a:xfrm>
            <a:off x="5467350" y="205740"/>
            <a:ext cx="914400" cy="445770"/>
          </a:xfrm>
          <a:prstGeom prst="rect">
            <a:avLst/>
          </a:prstGeom>
          <a:solidFill>
            <a:srgbClr val="3C88D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sz="2800" dirty="0" err="1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Ptesi</a:t>
            </a:r>
            <a:endParaRPr lang="en-US" sz="28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101401" name="Rectangle 25"/>
          <p:cNvSpPr>
            <a:spLocks/>
          </p:cNvSpPr>
          <p:nvPr/>
        </p:nvSpPr>
        <p:spPr bwMode="auto">
          <a:xfrm>
            <a:off x="5467350" y="651510"/>
            <a:ext cx="914400" cy="44577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57150" tIns="57150" rIns="182761" bIns="57150" anchor="ctr"/>
          <a:lstStyle/>
          <a:p>
            <a:pPr algn="r"/>
            <a:r>
              <a:rPr lang="en-US" sz="2300" dirty="0">
                <a:ea typeface="Gill Sans" pitchFamily="80" charset="0"/>
                <a:cs typeface="Gill Sans" pitchFamily="80" charset="0"/>
              </a:rPr>
              <a:t>8</a:t>
            </a:r>
          </a:p>
        </p:txBody>
      </p:sp>
      <p:sp>
        <p:nvSpPr>
          <p:cNvPr id="101402" name="Rectangle 26"/>
          <p:cNvSpPr>
            <a:spLocks/>
          </p:cNvSpPr>
          <p:nvPr/>
        </p:nvSpPr>
        <p:spPr bwMode="auto">
          <a:xfrm>
            <a:off x="5467350" y="1097280"/>
            <a:ext cx="914400" cy="44577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57150" tIns="57150" rIns="182761" bIns="57150" anchor="ctr"/>
          <a:lstStyle/>
          <a:p>
            <a:pPr algn="r"/>
            <a:r>
              <a:rPr lang="en-US" sz="2300" dirty="0">
                <a:ea typeface="Gill Sans" pitchFamily="80" charset="0"/>
                <a:cs typeface="Gill Sans" pitchFamily="80" charset="0"/>
              </a:rPr>
              <a:t>16</a:t>
            </a:r>
          </a:p>
        </p:txBody>
      </p:sp>
      <p:sp>
        <p:nvSpPr>
          <p:cNvPr id="101403" name="Rectangle 27"/>
          <p:cNvSpPr>
            <a:spLocks/>
          </p:cNvSpPr>
          <p:nvPr/>
        </p:nvSpPr>
        <p:spPr bwMode="auto">
          <a:xfrm>
            <a:off x="5467350" y="1543050"/>
            <a:ext cx="914400" cy="44577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57150" tIns="57150" rIns="182761" bIns="57150" anchor="ctr"/>
          <a:lstStyle/>
          <a:p>
            <a:pPr algn="r"/>
            <a:r>
              <a:rPr lang="en-US" sz="2300" dirty="0">
                <a:ea typeface="Gill Sans" pitchFamily="80" charset="0"/>
                <a:cs typeface="Gill Sans" pitchFamily="80" charset="0"/>
              </a:rPr>
              <a:t>8</a:t>
            </a:r>
          </a:p>
        </p:txBody>
      </p:sp>
      <p:sp>
        <p:nvSpPr>
          <p:cNvPr id="101404" name="Rectangle 28"/>
          <p:cNvSpPr>
            <a:spLocks/>
          </p:cNvSpPr>
          <p:nvPr/>
        </p:nvSpPr>
        <p:spPr bwMode="auto">
          <a:xfrm>
            <a:off x="5467350" y="1988820"/>
            <a:ext cx="914400" cy="44577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57150" tIns="57150" rIns="182761" bIns="57150" anchor="ctr"/>
          <a:lstStyle/>
          <a:p>
            <a:pPr algn="r"/>
            <a:r>
              <a:rPr lang="en-US" sz="2300" dirty="0">
                <a:ea typeface="Gill Sans" pitchFamily="80" charset="0"/>
                <a:cs typeface="Gill Sans" pitchFamily="80" charset="0"/>
              </a:rPr>
              <a:t>12</a:t>
            </a:r>
          </a:p>
        </p:txBody>
      </p:sp>
      <p:sp>
        <p:nvSpPr>
          <p:cNvPr id="101405" name="Rectangle 29"/>
          <p:cNvSpPr>
            <a:spLocks/>
          </p:cNvSpPr>
          <p:nvPr/>
        </p:nvSpPr>
        <p:spPr bwMode="auto">
          <a:xfrm>
            <a:off x="6381750" y="205740"/>
            <a:ext cx="914400" cy="445770"/>
          </a:xfrm>
          <a:prstGeom prst="rect">
            <a:avLst/>
          </a:prstGeom>
          <a:solidFill>
            <a:srgbClr val="3C88D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sz="28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Salı</a:t>
            </a:r>
            <a:endParaRPr lang="en-US" sz="28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101406" name="Rectangle 30"/>
          <p:cNvSpPr>
            <a:spLocks/>
          </p:cNvSpPr>
          <p:nvPr/>
        </p:nvSpPr>
        <p:spPr bwMode="auto">
          <a:xfrm>
            <a:off x="7296150" y="205740"/>
            <a:ext cx="914400" cy="445770"/>
          </a:xfrm>
          <a:prstGeom prst="rect">
            <a:avLst/>
          </a:prstGeom>
          <a:solidFill>
            <a:srgbClr val="3C88D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sz="28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Çar</a:t>
            </a:r>
            <a:endParaRPr lang="en-US" sz="28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101407" name="Rectangle 31"/>
          <p:cNvSpPr>
            <a:spLocks/>
          </p:cNvSpPr>
          <p:nvPr/>
        </p:nvSpPr>
        <p:spPr bwMode="auto">
          <a:xfrm>
            <a:off x="8210550" y="205740"/>
            <a:ext cx="914400" cy="445770"/>
          </a:xfrm>
          <a:prstGeom prst="rect">
            <a:avLst/>
          </a:prstGeom>
          <a:solidFill>
            <a:srgbClr val="3C88D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sz="28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Per</a:t>
            </a:r>
            <a:endParaRPr lang="en-US" sz="28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101408" name="Rectangle 32"/>
          <p:cNvSpPr>
            <a:spLocks/>
          </p:cNvSpPr>
          <p:nvPr/>
        </p:nvSpPr>
        <p:spPr bwMode="auto">
          <a:xfrm>
            <a:off x="9124950" y="205740"/>
            <a:ext cx="914400" cy="445770"/>
          </a:xfrm>
          <a:prstGeom prst="rect">
            <a:avLst/>
          </a:prstGeom>
          <a:solidFill>
            <a:srgbClr val="3C88D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>
              <a:tabLst>
                <a:tab pos="960120" algn="l"/>
              </a:tabLst>
            </a:pPr>
            <a:r>
              <a:rPr lang="tr-TR" sz="28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Cum</a:t>
            </a:r>
            <a:endParaRPr lang="en-US" sz="28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101409" name="Line 33"/>
          <p:cNvSpPr>
            <a:spLocks noChangeShapeType="1"/>
          </p:cNvSpPr>
          <p:nvPr/>
        </p:nvSpPr>
        <p:spPr bwMode="auto">
          <a:xfrm>
            <a:off x="3629928" y="3314700"/>
            <a:ext cx="5394960" cy="0"/>
          </a:xfrm>
          <a:prstGeom prst="line">
            <a:avLst/>
          </a:prstGeom>
          <a:noFill/>
          <a:ln w="25400">
            <a:solidFill>
              <a:srgbClr val="577AB1">
                <a:alpha val="50000"/>
              </a:srgbClr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410" name="Line 34"/>
          <p:cNvSpPr>
            <a:spLocks noChangeShapeType="1"/>
          </p:cNvSpPr>
          <p:nvPr/>
        </p:nvSpPr>
        <p:spPr bwMode="auto">
          <a:xfrm>
            <a:off x="4057125" y="3543300"/>
            <a:ext cx="1042988" cy="707232"/>
          </a:xfrm>
          <a:prstGeom prst="line">
            <a:avLst/>
          </a:prstGeom>
          <a:noFill/>
          <a:ln w="38100">
            <a:solidFill>
              <a:srgbClr val="023E7F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411" name="Oval 35"/>
          <p:cNvSpPr>
            <a:spLocks/>
          </p:cNvSpPr>
          <p:nvPr/>
        </p:nvSpPr>
        <p:spPr bwMode="auto">
          <a:xfrm>
            <a:off x="3892818" y="3394710"/>
            <a:ext cx="262890" cy="262890"/>
          </a:xfrm>
          <a:prstGeom prst="ellipse">
            <a:avLst/>
          </a:prstGeom>
          <a:solidFill>
            <a:srgbClr val="0887E2"/>
          </a:solidFill>
          <a:ln w="25400">
            <a:solidFill>
              <a:srgbClr val="023E7F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412" name="Oval 36"/>
          <p:cNvSpPr>
            <a:spLocks/>
          </p:cNvSpPr>
          <p:nvPr/>
        </p:nvSpPr>
        <p:spPr bwMode="auto">
          <a:xfrm>
            <a:off x="5721618" y="2526030"/>
            <a:ext cx="262890" cy="262890"/>
          </a:xfrm>
          <a:prstGeom prst="ellipse">
            <a:avLst/>
          </a:prstGeom>
          <a:solidFill>
            <a:srgbClr val="0887E2"/>
          </a:solidFill>
          <a:ln w="25400">
            <a:solidFill>
              <a:srgbClr val="023E7F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413" name="Oval 37"/>
          <p:cNvSpPr>
            <a:spLocks/>
          </p:cNvSpPr>
          <p:nvPr/>
        </p:nvSpPr>
        <p:spPr bwMode="auto">
          <a:xfrm>
            <a:off x="6636018" y="2526030"/>
            <a:ext cx="262890" cy="262890"/>
          </a:xfrm>
          <a:prstGeom prst="ellipse">
            <a:avLst/>
          </a:prstGeom>
          <a:solidFill>
            <a:srgbClr val="0887E2"/>
          </a:solidFill>
          <a:ln w="25400">
            <a:solidFill>
              <a:srgbClr val="023E7F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414" name="Oval 38"/>
          <p:cNvSpPr>
            <a:spLocks/>
          </p:cNvSpPr>
          <p:nvPr/>
        </p:nvSpPr>
        <p:spPr bwMode="auto">
          <a:xfrm>
            <a:off x="7550418" y="2526030"/>
            <a:ext cx="262890" cy="262890"/>
          </a:xfrm>
          <a:prstGeom prst="ellipse">
            <a:avLst/>
          </a:prstGeom>
          <a:solidFill>
            <a:srgbClr val="0887E2"/>
          </a:solidFill>
          <a:ln w="25400">
            <a:solidFill>
              <a:srgbClr val="023E7F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415" name="Oval 39"/>
          <p:cNvSpPr>
            <a:spLocks/>
          </p:cNvSpPr>
          <p:nvPr/>
        </p:nvSpPr>
        <p:spPr bwMode="auto">
          <a:xfrm>
            <a:off x="8464818" y="2526030"/>
            <a:ext cx="262890" cy="262890"/>
          </a:xfrm>
          <a:prstGeom prst="ellipse">
            <a:avLst/>
          </a:prstGeom>
          <a:solidFill>
            <a:srgbClr val="0887E2"/>
          </a:solidFill>
          <a:ln w="25400">
            <a:solidFill>
              <a:srgbClr val="023E7F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416" name="Oval 40"/>
          <p:cNvSpPr>
            <a:spLocks/>
          </p:cNvSpPr>
          <p:nvPr/>
        </p:nvSpPr>
        <p:spPr bwMode="auto">
          <a:xfrm>
            <a:off x="9379218" y="2526030"/>
            <a:ext cx="262890" cy="262890"/>
          </a:xfrm>
          <a:prstGeom prst="ellipse">
            <a:avLst/>
          </a:prstGeom>
          <a:solidFill>
            <a:srgbClr val="0887E2"/>
          </a:solidFill>
          <a:ln w="25400">
            <a:solidFill>
              <a:srgbClr val="023E7F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417" name="Line 41"/>
          <p:cNvSpPr>
            <a:spLocks noChangeShapeType="1"/>
          </p:cNvSpPr>
          <p:nvPr/>
        </p:nvSpPr>
        <p:spPr bwMode="auto">
          <a:xfrm rot="10800000" flipH="1">
            <a:off x="5108685" y="4124803"/>
            <a:ext cx="1101566" cy="134303"/>
          </a:xfrm>
          <a:prstGeom prst="line">
            <a:avLst/>
          </a:prstGeom>
          <a:noFill/>
          <a:ln w="38100">
            <a:solidFill>
              <a:srgbClr val="023E7F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418" name="Oval 42"/>
          <p:cNvSpPr>
            <a:spLocks/>
          </p:cNvSpPr>
          <p:nvPr/>
        </p:nvSpPr>
        <p:spPr bwMode="auto">
          <a:xfrm>
            <a:off x="4967238" y="4114800"/>
            <a:ext cx="262890" cy="262890"/>
          </a:xfrm>
          <a:prstGeom prst="ellipse">
            <a:avLst/>
          </a:prstGeom>
          <a:solidFill>
            <a:srgbClr val="0887E2"/>
          </a:solidFill>
          <a:ln w="25400">
            <a:solidFill>
              <a:srgbClr val="023E7F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419" name="Line 43"/>
          <p:cNvSpPr>
            <a:spLocks noChangeShapeType="1"/>
          </p:cNvSpPr>
          <p:nvPr/>
        </p:nvSpPr>
        <p:spPr bwMode="auto">
          <a:xfrm>
            <a:off x="6193106" y="4141947"/>
            <a:ext cx="1120140" cy="790098"/>
          </a:xfrm>
          <a:prstGeom prst="line">
            <a:avLst/>
          </a:prstGeom>
          <a:noFill/>
          <a:ln w="38100">
            <a:solidFill>
              <a:srgbClr val="023E7F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420" name="Oval 44"/>
          <p:cNvSpPr>
            <a:spLocks/>
          </p:cNvSpPr>
          <p:nvPr/>
        </p:nvSpPr>
        <p:spPr bwMode="auto">
          <a:xfrm>
            <a:off x="6064518" y="4000500"/>
            <a:ext cx="262890" cy="262890"/>
          </a:xfrm>
          <a:prstGeom prst="ellipse">
            <a:avLst/>
          </a:prstGeom>
          <a:solidFill>
            <a:srgbClr val="0887E2"/>
          </a:solidFill>
          <a:ln w="25400">
            <a:solidFill>
              <a:srgbClr val="023E7F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421" name="Line 45"/>
          <p:cNvSpPr>
            <a:spLocks noChangeShapeType="1"/>
          </p:cNvSpPr>
          <p:nvPr/>
        </p:nvSpPr>
        <p:spPr bwMode="auto">
          <a:xfrm>
            <a:off x="7287528" y="4914901"/>
            <a:ext cx="1100138" cy="485775"/>
          </a:xfrm>
          <a:prstGeom prst="line">
            <a:avLst/>
          </a:prstGeom>
          <a:noFill/>
          <a:ln w="38100">
            <a:solidFill>
              <a:srgbClr val="023E7F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422" name="Oval 46"/>
          <p:cNvSpPr>
            <a:spLocks/>
          </p:cNvSpPr>
          <p:nvPr/>
        </p:nvSpPr>
        <p:spPr bwMode="auto">
          <a:xfrm>
            <a:off x="8236218" y="5257800"/>
            <a:ext cx="262890" cy="262890"/>
          </a:xfrm>
          <a:prstGeom prst="ellipse">
            <a:avLst/>
          </a:prstGeom>
          <a:solidFill>
            <a:srgbClr val="0887E2"/>
          </a:solidFill>
          <a:ln w="25400">
            <a:solidFill>
              <a:srgbClr val="023E7F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01423" name="Oval 47"/>
          <p:cNvSpPr>
            <a:spLocks/>
          </p:cNvSpPr>
          <p:nvPr/>
        </p:nvSpPr>
        <p:spPr bwMode="auto">
          <a:xfrm>
            <a:off x="7150368" y="4777740"/>
            <a:ext cx="262890" cy="262890"/>
          </a:xfrm>
          <a:prstGeom prst="ellipse">
            <a:avLst/>
          </a:prstGeom>
          <a:solidFill>
            <a:srgbClr val="0887E2"/>
          </a:solidFill>
          <a:ln w="25400">
            <a:solidFill>
              <a:srgbClr val="023E7F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7296150" y="651510"/>
            <a:ext cx="914400" cy="1783080"/>
            <a:chOff x="0" y="0"/>
            <a:chExt cx="640" cy="1248"/>
          </a:xfrm>
          <a:solidFill>
            <a:schemeClr val="accent3"/>
          </a:solidFill>
        </p:grpSpPr>
        <p:sp>
          <p:nvSpPr>
            <p:cNvPr id="101425" name="Rectangle 49"/>
            <p:cNvSpPr>
              <a:spLocks/>
            </p:cNvSpPr>
            <p:nvPr/>
          </p:nvSpPr>
          <p:spPr bwMode="auto">
            <a:xfrm>
              <a:off x="0" y="0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26" name="Rectangle 50"/>
            <p:cNvSpPr>
              <a:spLocks/>
            </p:cNvSpPr>
            <p:nvPr/>
          </p:nvSpPr>
          <p:spPr bwMode="auto">
            <a:xfrm>
              <a:off x="0" y="312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27" name="Rectangle 51"/>
            <p:cNvSpPr>
              <a:spLocks/>
            </p:cNvSpPr>
            <p:nvPr/>
          </p:nvSpPr>
          <p:spPr bwMode="auto">
            <a:xfrm>
              <a:off x="0" y="624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28" name="Rectangle 52"/>
            <p:cNvSpPr>
              <a:spLocks/>
            </p:cNvSpPr>
            <p:nvPr/>
          </p:nvSpPr>
          <p:spPr bwMode="auto">
            <a:xfrm>
              <a:off x="0" y="936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381750" y="651510"/>
            <a:ext cx="914400" cy="1783080"/>
            <a:chOff x="0" y="0"/>
            <a:chExt cx="640" cy="1248"/>
          </a:xfrm>
          <a:solidFill>
            <a:schemeClr val="accent3"/>
          </a:solidFill>
        </p:grpSpPr>
        <p:sp>
          <p:nvSpPr>
            <p:cNvPr id="101430" name="Rectangle 54"/>
            <p:cNvSpPr>
              <a:spLocks/>
            </p:cNvSpPr>
            <p:nvPr/>
          </p:nvSpPr>
          <p:spPr bwMode="auto">
            <a:xfrm>
              <a:off x="0" y="0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31" name="Rectangle 55"/>
            <p:cNvSpPr>
              <a:spLocks/>
            </p:cNvSpPr>
            <p:nvPr/>
          </p:nvSpPr>
          <p:spPr bwMode="auto">
            <a:xfrm>
              <a:off x="0" y="312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32" name="Rectangle 56"/>
            <p:cNvSpPr>
              <a:spLocks/>
            </p:cNvSpPr>
            <p:nvPr/>
          </p:nvSpPr>
          <p:spPr bwMode="auto">
            <a:xfrm>
              <a:off x="0" y="624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33" name="Rectangle 57"/>
            <p:cNvSpPr>
              <a:spLocks/>
            </p:cNvSpPr>
            <p:nvPr/>
          </p:nvSpPr>
          <p:spPr bwMode="auto">
            <a:xfrm>
              <a:off x="0" y="936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9124950" y="651510"/>
            <a:ext cx="914400" cy="1783080"/>
            <a:chOff x="0" y="0"/>
            <a:chExt cx="640" cy="1248"/>
          </a:xfrm>
          <a:solidFill>
            <a:schemeClr val="accent3"/>
          </a:solidFill>
        </p:grpSpPr>
        <p:sp>
          <p:nvSpPr>
            <p:cNvPr id="101435" name="Rectangle 59"/>
            <p:cNvSpPr>
              <a:spLocks/>
            </p:cNvSpPr>
            <p:nvPr/>
          </p:nvSpPr>
          <p:spPr bwMode="auto">
            <a:xfrm>
              <a:off x="0" y="0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36" name="Rectangle 60"/>
            <p:cNvSpPr>
              <a:spLocks/>
            </p:cNvSpPr>
            <p:nvPr/>
          </p:nvSpPr>
          <p:spPr bwMode="auto">
            <a:xfrm>
              <a:off x="0" y="312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37" name="Rectangle 61"/>
            <p:cNvSpPr>
              <a:spLocks/>
            </p:cNvSpPr>
            <p:nvPr/>
          </p:nvSpPr>
          <p:spPr bwMode="auto">
            <a:xfrm>
              <a:off x="0" y="624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38" name="Rectangle 62"/>
            <p:cNvSpPr>
              <a:spLocks/>
            </p:cNvSpPr>
            <p:nvPr/>
          </p:nvSpPr>
          <p:spPr bwMode="auto">
            <a:xfrm>
              <a:off x="0" y="936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8210550" y="651510"/>
            <a:ext cx="914400" cy="1783080"/>
            <a:chOff x="0" y="0"/>
            <a:chExt cx="640" cy="1248"/>
          </a:xfrm>
          <a:solidFill>
            <a:schemeClr val="accent3"/>
          </a:solidFill>
        </p:grpSpPr>
        <p:sp>
          <p:nvSpPr>
            <p:cNvPr id="101440" name="Rectangle 64"/>
            <p:cNvSpPr>
              <a:spLocks/>
            </p:cNvSpPr>
            <p:nvPr/>
          </p:nvSpPr>
          <p:spPr bwMode="auto">
            <a:xfrm>
              <a:off x="0" y="0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41" name="Rectangle 65"/>
            <p:cNvSpPr>
              <a:spLocks/>
            </p:cNvSpPr>
            <p:nvPr/>
          </p:nvSpPr>
          <p:spPr bwMode="auto">
            <a:xfrm>
              <a:off x="0" y="312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42" name="Rectangle 66"/>
            <p:cNvSpPr>
              <a:spLocks/>
            </p:cNvSpPr>
            <p:nvPr/>
          </p:nvSpPr>
          <p:spPr bwMode="auto">
            <a:xfrm>
              <a:off x="0" y="624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43" name="Rectangle 67"/>
            <p:cNvSpPr>
              <a:spLocks/>
            </p:cNvSpPr>
            <p:nvPr/>
          </p:nvSpPr>
          <p:spPr bwMode="auto">
            <a:xfrm>
              <a:off x="0" y="936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6381750" y="651510"/>
            <a:ext cx="914400" cy="1783080"/>
            <a:chOff x="0" y="0"/>
            <a:chExt cx="640" cy="1248"/>
          </a:xfrm>
          <a:solidFill>
            <a:schemeClr val="accent3"/>
          </a:solidFill>
        </p:grpSpPr>
        <p:sp>
          <p:nvSpPr>
            <p:cNvPr id="101445" name="Rectangle 69"/>
            <p:cNvSpPr>
              <a:spLocks/>
            </p:cNvSpPr>
            <p:nvPr/>
          </p:nvSpPr>
          <p:spPr bwMode="auto">
            <a:xfrm>
              <a:off x="0" y="0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300" dirty="0">
                  <a:ea typeface="Gill Sans" pitchFamily="80" charset="0"/>
                  <a:cs typeface="Gill Sans" pitchFamily="80" charset="0"/>
                </a:rPr>
                <a:t>4</a:t>
              </a:r>
            </a:p>
          </p:txBody>
        </p:sp>
        <p:sp>
          <p:nvSpPr>
            <p:cNvPr id="101446" name="Rectangle 70"/>
            <p:cNvSpPr>
              <a:spLocks/>
            </p:cNvSpPr>
            <p:nvPr/>
          </p:nvSpPr>
          <p:spPr bwMode="auto">
            <a:xfrm>
              <a:off x="0" y="312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300" dirty="0">
                  <a:ea typeface="Gill Sans" pitchFamily="80" charset="0"/>
                  <a:cs typeface="Gill Sans" pitchFamily="80" charset="0"/>
                </a:rPr>
                <a:t>12</a:t>
              </a:r>
            </a:p>
          </p:txBody>
        </p:sp>
        <p:sp>
          <p:nvSpPr>
            <p:cNvPr id="101447" name="Rectangle 71"/>
            <p:cNvSpPr>
              <a:spLocks/>
            </p:cNvSpPr>
            <p:nvPr/>
          </p:nvSpPr>
          <p:spPr bwMode="auto">
            <a:xfrm>
              <a:off x="0" y="624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300" dirty="0">
                  <a:ea typeface="Gill Sans" pitchFamily="80" charset="0"/>
                  <a:cs typeface="Gill Sans" pitchFamily="80" charset="0"/>
                </a:rPr>
                <a:t>16</a:t>
              </a:r>
            </a:p>
          </p:txBody>
        </p:sp>
        <p:sp>
          <p:nvSpPr>
            <p:cNvPr id="101448" name="Rectangle 72"/>
            <p:cNvSpPr>
              <a:spLocks/>
            </p:cNvSpPr>
            <p:nvPr/>
          </p:nvSpPr>
          <p:spPr bwMode="auto">
            <a:xfrm>
              <a:off x="0" y="936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8210550" y="651510"/>
            <a:ext cx="914400" cy="1783080"/>
            <a:chOff x="0" y="0"/>
            <a:chExt cx="640" cy="1248"/>
          </a:xfrm>
          <a:solidFill>
            <a:schemeClr val="accent3"/>
          </a:solidFill>
        </p:grpSpPr>
        <p:sp>
          <p:nvSpPr>
            <p:cNvPr id="101450" name="Rectangle 74"/>
            <p:cNvSpPr>
              <a:spLocks/>
            </p:cNvSpPr>
            <p:nvPr/>
          </p:nvSpPr>
          <p:spPr bwMode="auto">
            <a:xfrm>
              <a:off x="0" y="0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51" name="Rectangle 75"/>
            <p:cNvSpPr>
              <a:spLocks/>
            </p:cNvSpPr>
            <p:nvPr/>
          </p:nvSpPr>
          <p:spPr bwMode="auto">
            <a:xfrm>
              <a:off x="0" y="312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300" dirty="0">
                  <a:ea typeface="Gill Sans" pitchFamily="80" charset="0"/>
                  <a:cs typeface="Gill Sans" pitchFamily="80" charset="0"/>
                </a:rPr>
                <a:t>7</a:t>
              </a:r>
            </a:p>
          </p:txBody>
        </p:sp>
        <p:sp>
          <p:nvSpPr>
            <p:cNvPr id="101452" name="Rectangle 76"/>
            <p:cNvSpPr>
              <a:spLocks/>
            </p:cNvSpPr>
            <p:nvPr/>
          </p:nvSpPr>
          <p:spPr bwMode="auto">
            <a:xfrm>
              <a:off x="0" y="624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300" dirty="0">
                  <a:ea typeface="Gill Sans" pitchFamily="80" charset="0"/>
                  <a:cs typeface="Gill Sans" pitchFamily="80" charset="0"/>
                </a:rPr>
                <a:t>11</a:t>
              </a:r>
            </a:p>
          </p:txBody>
        </p:sp>
        <p:sp>
          <p:nvSpPr>
            <p:cNvPr id="101453" name="Rectangle 77"/>
            <p:cNvSpPr>
              <a:spLocks/>
            </p:cNvSpPr>
            <p:nvPr/>
          </p:nvSpPr>
          <p:spPr bwMode="auto">
            <a:xfrm>
              <a:off x="0" y="936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7296150" y="651510"/>
            <a:ext cx="914400" cy="1783080"/>
            <a:chOff x="0" y="0"/>
            <a:chExt cx="640" cy="1248"/>
          </a:xfrm>
          <a:solidFill>
            <a:schemeClr val="accent3"/>
          </a:solidFill>
        </p:grpSpPr>
        <p:sp>
          <p:nvSpPr>
            <p:cNvPr id="101455" name="Rectangle 79"/>
            <p:cNvSpPr>
              <a:spLocks/>
            </p:cNvSpPr>
            <p:nvPr/>
          </p:nvSpPr>
          <p:spPr bwMode="auto">
            <a:xfrm>
              <a:off x="0" y="0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300" dirty="0"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  <p:sp>
          <p:nvSpPr>
            <p:cNvPr id="101456" name="Rectangle 80"/>
            <p:cNvSpPr>
              <a:spLocks/>
            </p:cNvSpPr>
            <p:nvPr/>
          </p:nvSpPr>
          <p:spPr bwMode="auto">
            <a:xfrm>
              <a:off x="0" y="312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300" dirty="0">
                  <a:ea typeface="Gill Sans" pitchFamily="80" charset="0"/>
                  <a:cs typeface="Gill Sans" pitchFamily="80" charset="0"/>
                </a:rPr>
                <a:t>10</a:t>
              </a:r>
            </a:p>
          </p:txBody>
        </p:sp>
        <p:sp>
          <p:nvSpPr>
            <p:cNvPr id="101457" name="Rectangle 81"/>
            <p:cNvSpPr>
              <a:spLocks/>
            </p:cNvSpPr>
            <p:nvPr/>
          </p:nvSpPr>
          <p:spPr bwMode="auto">
            <a:xfrm>
              <a:off x="0" y="624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300" dirty="0">
                  <a:ea typeface="Gill Sans" pitchFamily="80" charset="0"/>
                  <a:cs typeface="Gill Sans" pitchFamily="80" charset="0"/>
                </a:rPr>
                <a:t>16</a:t>
              </a:r>
            </a:p>
          </p:txBody>
        </p:sp>
        <p:sp>
          <p:nvSpPr>
            <p:cNvPr id="101458" name="Rectangle 82"/>
            <p:cNvSpPr>
              <a:spLocks/>
            </p:cNvSpPr>
            <p:nvPr/>
          </p:nvSpPr>
          <p:spPr bwMode="auto">
            <a:xfrm>
              <a:off x="0" y="936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9124950" y="651510"/>
            <a:ext cx="914400" cy="1783080"/>
            <a:chOff x="0" y="0"/>
            <a:chExt cx="640" cy="1248"/>
          </a:xfrm>
          <a:solidFill>
            <a:schemeClr val="accent3"/>
          </a:solidFill>
        </p:grpSpPr>
        <p:sp>
          <p:nvSpPr>
            <p:cNvPr id="101460" name="Rectangle 84"/>
            <p:cNvSpPr>
              <a:spLocks/>
            </p:cNvSpPr>
            <p:nvPr/>
          </p:nvSpPr>
          <p:spPr bwMode="auto">
            <a:xfrm>
              <a:off x="0" y="0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61" name="Rectangle 85"/>
            <p:cNvSpPr>
              <a:spLocks/>
            </p:cNvSpPr>
            <p:nvPr/>
          </p:nvSpPr>
          <p:spPr bwMode="auto">
            <a:xfrm>
              <a:off x="0" y="312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62" name="Rectangle 86"/>
            <p:cNvSpPr>
              <a:spLocks/>
            </p:cNvSpPr>
            <p:nvPr/>
          </p:nvSpPr>
          <p:spPr bwMode="auto">
            <a:xfrm>
              <a:off x="0" y="624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/>
              <a:r>
                <a:rPr lang="en-US" sz="2300" dirty="0"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  <p:sp>
          <p:nvSpPr>
            <p:cNvPr id="101463" name="Rectangle 87"/>
            <p:cNvSpPr>
              <a:spLocks/>
            </p:cNvSpPr>
            <p:nvPr/>
          </p:nvSpPr>
          <p:spPr bwMode="auto">
            <a:xfrm>
              <a:off x="0" y="936"/>
              <a:ext cx="640" cy="312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1464" name="Rectangle 88"/>
          <p:cNvSpPr>
            <a:spLocks/>
          </p:cNvSpPr>
          <p:nvPr/>
        </p:nvSpPr>
        <p:spPr bwMode="auto">
          <a:xfrm>
            <a:off x="3092718" y="3126105"/>
            <a:ext cx="49149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en-US" sz="2100" dirty="0">
                <a:ea typeface="Gill Sans" pitchFamily="80" charset="0"/>
                <a:cs typeface="Gill Sans" pitchFamily="80" charset="0"/>
              </a:rPr>
              <a:t>50</a:t>
            </a: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1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1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1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1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1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0" grpId="0" animBg="1"/>
      <p:bldP spid="101411" grpId="0" animBg="1"/>
      <p:bldP spid="101412" grpId="0" animBg="1"/>
      <p:bldP spid="101412" grpId="1" animBg="1"/>
      <p:bldP spid="101413" grpId="0" animBg="1"/>
      <p:bldP spid="101413" grpId="1" animBg="1"/>
      <p:bldP spid="101414" grpId="0" animBg="1"/>
      <p:bldP spid="101414" grpId="1" animBg="1"/>
      <p:bldP spid="101415" grpId="0" animBg="1"/>
      <p:bldP spid="101415" grpId="1" animBg="1"/>
      <p:bldP spid="101416" grpId="0" animBg="1"/>
      <p:bldP spid="101416" grpId="1" animBg="1"/>
      <p:bldP spid="101417" grpId="0" animBg="1"/>
      <p:bldP spid="101418" grpId="0" animBg="1"/>
      <p:bldP spid="101419" grpId="0" animBg="1"/>
      <p:bldP spid="101420" grpId="0" animBg="1"/>
      <p:bldP spid="101421" grpId="0" animBg="1"/>
      <p:bldP spid="101422" grpId="0" animBg="1"/>
      <p:bldP spid="1014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Takımın hızı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Birkaç sprint sonra ne kadar Hikaye Puanı toplayabildiğinizi görürsünüz. Bu hızınızdır. </a:t>
            </a:r>
            <a:endParaRPr lang="en-GB" dirty="0" smtClean="0"/>
          </a:p>
          <a:p>
            <a:r>
              <a:rPr lang="tr-TR" dirty="0" smtClean="0"/>
              <a:t>Bu size teslim sürenizi kalan işlerin Hikaye Puanına göre belirleyebilmenizi sağlar.</a:t>
            </a:r>
            <a:endParaRPr lang="en-GB" dirty="0" smtClean="0"/>
          </a:p>
          <a:p>
            <a:endParaRPr lang="tr-TR" dirty="0" smtClean="0"/>
          </a:p>
          <a:p>
            <a:r>
              <a:rPr lang="tr-TR" dirty="0" smtClean="0"/>
              <a:t>UNUTMAYIN </a:t>
            </a:r>
            <a:r>
              <a:rPr lang="en-GB" dirty="0" smtClean="0"/>
              <a:t>– </a:t>
            </a:r>
            <a:r>
              <a:rPr lang="tr-TR" dirty="0" smtClean="0"/>
              <a:t>her takımın Hikaye Puanı aynı skalada ve nitelikte değildir.</a:t>
            </a:r>
            <a:endParaRPr lang="en-GB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tr-TR" dirty="0" smtClean="0"/>
              <a:t>Ölçeklenebilirlik</a:t>
            </a:r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20000"/>
          </a:bodyPr>
          <a:lstStyle/>
          <a:p>
            <a:pPr marL="628650"/>
            <a:r>
              <a:rPr lang="tr-TR" sz="3100" dirty="0" smtClean="0"/>
              <a:t>Normalde bir takım </a:t>
            </a:r>
            <a:r>
              <a:rPr lang="en-US" sz="3100" dirty="0" smtClean="0"/>
              <a:t>7 ± 2 </a:t>
            </a:r>
            <a:r>
              <a:rPr lang="tr-TR" sz="3100" dirty="0" smtClean="0"/>
              <a:t>kişiden oluşur.</a:t>
            </a:r>
            <a:endParaRPr lang="en-US" sz="3100" dirty="0"/>
          </a:p>
          <a:p>
            <a:pPr marL="937260" lvl="1">
              <a:spcBef>
                <a:spcPts val="1170"/>
              </a:spcBef>
            </a:pPr>
            <a:r>
              <a:rPr lang="tr-TR" sz="2700" dirty="0" smtClean="0"/>
              <a:t>Ölçeklenebilirlik takımlardan takımlar oluşturarak sağlanır</a:t>
            </a:r>
            <a:endParaRPr lang="en-US" sz="2700" dirty="0"/>
          </a:p>
          <a:p>
            <a:pPr marL="628650">
              <a:spcBef>
                <a:spcPts val="1170"/>
              </a:spcBef>
            </a:pPr>
            <a:r>
              <a:rPr lang="tr-TR" sz="3100" dirty="0" smtClean="0"/>
              <a:t>Ölçekleme kriterleri</a:t>
            </a:r>
            <a:endParaRPr lang="en-US" sz="3100" dirty="0"/>
          </a:p>
          <a:p>
            <a:pPr marL="937260" lvl="1">
              <a:spcBef>
                <a:spcPts val="1170"/>
              </a:spcBef>
            </a:pPr>
            <a:r>
              <a:rPr lang="tr-TR" sz="2700" dirty="0" smtClean="0"/>
              <a:t>Uygulamanın büyüklüğü</a:t>
            </a:r>
            <a:endParaRPr lang="en-US" sz="2700" dirty="0"/>
          </a:p>
          <a:p>
            <a:pPr marL="937260" lvl="1">
              <a:spcBef>
                <a:spcPts val="1170"/>
              </a:spcBef>
            </a:pPr>
            <a:r>
              <a:rPr lang="tr-TR" sz="2700" dirty="0" smtClean="0"/>
              <a:t>Takımın büyüklüğü</a:t>
            </a:r>
            <a:endParaRPr lang="en-US" sz="2700" dirty="0"/>
          </a:p>
          <a:p>
            <a:pPr marL="937260" lvl="1">
              <a:spcBef>
                <a:spcPts val="1170"/>
              </a:spcBef>
            </a:pPr>
            <a:r>
              <a:rPr lang="tr-TR" sz="2700" dirty="0" smtClean="0"/>
              <a:t>Takımın dağılımı</a:t>
            </a:r>
            <a:endParaRPr lang="en-US" sz="2700" dirty="0"/>
          </a:p>
          <a:p>
            <a:pPr marL="937260" lvl="1">
              <a:spcBef>
                <a:spcPts val="1170"/>
              </a:spcBef>
            </a:pPr>
            <a:r>
              <a:rPr lang="tr-TR" sz="2700" dirty="0" smtClean="0"/>
              <a:t>Proje Süresi</a:t>
            </a:r>
            <a:endParaRPr lang="en-US" sz="2700" dirty="0"/>
          </a:p>
          <a:p>
            <a:pPr marL="628650">
              <a:spcBef>
                <a:spcPts val="1170"/>
              </a:spcBef>
            </a:pPr>
            <a:r>
              <a:rPr lang="tr-TR" sz="3100" dirty="0" err="1" smtClean="0"/>
              <a:t>Scrum</a:t>
            </a:r>
            <a:r>
              <a:rPr lang="tr-TR" sz="3100" dirty="0" smtClean="0"/>
              <a:t> 500+ kişilik projelerde de bu yolla kullanılabiliyor.</a:t>
            </a:r>
            <a:endParaRPr lang="en-US" sz="3100" dirty="0"/>
          </a:p>
          <a:p>
            <a:pPr marL="628650">
              <a:spcBef>
                <a:spcPts val="1170"/>
              </a:spcBef>
            </a:pPr>
            <a:endParaRPr lang="en-US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1"/>
          <p:cNvSpPr>
            <a:spLocks/>
          </p:cNvSpPr>
          <p:nvPr/>
        </p:nvSpPr>
        <p:spPr bwMode="auto">
          <a:xfrm>
            <a:off x="1672590" y="3497580"/>
            <a:ext cx="2857500" cy="2537460"/>
          </a:xfrm>
          <a:prstGeom prst="roundRect">
            <a:avLst>
              <a:gd name="adj" fmla="val 6755"/>
            </a:avLst>
          </a:prstGeom>
          <a:solidFill>
            <a:schemeClr val="accent1"/>
          </a:solidFill>
          <a:ln w="25400">
            <a:solidFill>
              <a:srgbClr val="003C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2610" y="428604"/>
            <a:ext cx="8515350" cy="1320186"/>
          </a:xfrm>
          <a:ln/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tr-TR" dirty="0" err="1" smtClean="0"/>
              <a:t>Scrum</a:t>
            </a:r>
            <a:r>
              <a:rPr lang="tr-TR" dirty="0" smtClean="0"/>
              <a:t> </a:t>
            </a:r>
            <a:r>
              <a:rPr lang="tr-TR" dirty="0" err="1" smtClean="0"/>
              <a:t>scrumları</a:t>
            </a:r>
            <a:r>
              <a:rPr lang="tr-TR" dirty="0" smtClean="0"/>
              <a:t> ile ölçekleme</a:t>
            </a:r>
            <a:endParaRPr lang="en-US" dirty="0"/>
          </a:p>
        </p:txBody>
      </p:sp>
      <p:sp>
        <p:nvSpPr>
          <p:cNvPr id="44035" name="AutoShape 3"/>
          <p:cNvSpPr>
            <a:spLocks/>
          </p:cNvSpPr>
          <p:nvPr/>
        </p:nvSpPr>
        <p:spPr bwMode="auto">
          <a:xfrm>
            <a:off x="4667250" y="3497580"/>
            <a:ext cx="2857500" cy="2537460"/>
          </a:xfrm>
          <a:prstGeom prst="roundRect">
            <a:avLst>
              <a:gd name="adj" fmla="val 6755"/>
            </a:avLst>
          </a:prstGeom>
          <a:solidFill>
            <a:schemeClr val="accent1"/>
          </a:solidFill>
          <a:ln w="25400">
            <a:solidFill>
              <a:srgbClr val="00531C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44036" name="AutoShape 4"/>
          <p:cNvSpPr>
            <a:spLocks/>
          </p:cNvSpPr>
          <p:nvPr/>
        </p:nvSpPr>
        <p:spPr bwMode="auto">
          <a:xfrm>
            <a:off x="7627620" y="3497580"/>
            <a:ext cx="2857500" cy="2537460"/>
          </a:xfrm>
          <a:prstGeom prst="roundRect">
            <a:avLst>
              <a:gd name="adj" fmla="val 6755"/>
            </a:avLst>
          </a:prstGeom>
          <a:solidFill>
            <a:schemeClr val="accent1"/>
          </a:solidFill>
          <a:ln w="25400">
            <a:solidFill>
              <a:srgbClr val="FD402F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pic>
        <p:nvPicPr>
          <p:cNvPr id="121858" name="Picture 2" descr="C:\Users\fez\Desktop\team\bt_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08" y="3786191"/>
            <a:ext cx="568864" cy="778005"/>
          </a:xfrm>
          <a:prstGeom prst="rect">
            <a:avLst/>
          </a:prstGeom>
          <a:noFill/>
        </p:spPr>
      </p:pic>
      <p:pic>
        <p:nvPicPr>
          <p:cNvPr id="2" name="Picture 3" descr="C:\Users\fez\Desktop\team\bt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8415" y="3786191"/>
            <a:ext cx="658097" cy="758485"/>
          </a:xfrm>
          <a:prstGeom prst="rect">
            <a:avLst/>
          </a:prstGeom>
          <a:noFill/>
        </p:spPr>
      </p:pic>
      <p:pic>
        <p:nvPicPr>
          <p:cNvPr id="121861" name="Picture 5" descr="C:\Users\fez\Desktop\team\bt_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9852" y="5000636"/>
            <a:ext cx="482418" cy="755696"/>
          </a:xfrm>
          <a:prstGeom prst="rect">
            <a:avLst/>
          </a:prstGeom>
          <a:noFill/>
        </p:spPr>
      </p:pic>
      <p:pic>
        <p:nvPicPr>
          <p:cNvPr id="121862" name="Picture 6" descr="C:\Users\fez\Desktop\team\bt_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9" y="5000636"/>
            <a:ext cx="524247" cy="755696"/>
          </a:xfrm>
          <a:prstGeom prst="rect">
            <a:avLst/>
          </a:prstGeom>
          <a:noFill/>
        </p:spPr>
      </p:pic>
      <p:pic>
        <p:nvPicPr>
          <p:cNvPr id="121863" name="Picture 7" descr="C:\Users\fez\Desktop\team\bt_0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9721" y="3786190"/>
            <a:ext cx="730599" cy="744542"/>
          </a:xfrm>
          <a:prstGeom prst="rect">
            <a:avLst/>
          </a:prstGeom>
          <a:noFill/>
        </p:spPr>
      </p:pic>
      <p:pic>
        <p:nvPicPr>
          <p:cNvPr id="121864" name="Picture 8" descr="C:\Users\fez\Desktop\team\scrum_master0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5712" y="3850409"/>
            <a:ext cx="575729" cy="798683"/>
          </a:xfrm>
          <a:prstGeom prst="rect">
            <a:avLst/>
          </a:prstGeom>
          <a:noFill/>
        </p:spPr>
      </p:pic>
      <p:pic>
        <p:nvPicPr>
          <p:cNvPr id="121865" name="Picture 9" descr="C:\Users\fez\Desktop\team\gt_0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10062" y="4993416"/>
            <a:ext cx="527752" cy="793038"/>
          </a:xfrm>
          <a:prstGeom prst="rect">
            <a:avLst/>
          </a:prstGeom>
          <a:noFill/>
        </p:spPr>
      </p:pic>
      <p:pic>
        <p:nvPicPr>
          <p:cNvPr id="121866" name="Picture 10" descr="C:\Users\fez\Desktop\team\gt_0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10130" y="3850408"/>
            <a:ext cx="527751" cy="764816"/>
          </a:xfrm>
          <a:prstGeom prst="rect">
            <a:avLst/>
          </a:prstGeom>
          <a:noFill/>
        </p:spPr>
      </p:pic>
      <p:pic>
        <p:nvPicPr>
          <p:cNvPr id="121867" name="Picture 11" descr="C:\Users\fez\Desktop\team\gt_0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4430" y="3850408"/>
            <a:ext cx="530574" cy="764816"/>
          </a:xfrm>
          <a:prstGeom prst="rect">
            <a:avLst/>
          </a:prstGeom>
          <a:noFill/>
        </p:spPr>
      </p:pic>
      <p:pic>
        <p:nvPicPr>
          <p:cNvPr id="121868" name="Picture 12" descr="C:\Users\fez\Desktop\team\gt_0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14208" y="4993417"/>
            <a:ext cx="575729" cy="787394"/>
          </a:xfrm>
          <a:prstGeom prst="rect">
            <a:avLst/>
          </a:prstGeom>
          <a:noFill/>
        </p:spPr>
      </p:pic>
      <p:pic>
        <p:nvPicPr>
          <p:cNvPr id="121869" name="Picture 13" descr="C:\Users\fez\Desktop\team\rt_0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59388" y="3778970"/>
            <a:ext cx="756927" cy="771372"/>
          </a:xfrm>
          <a:prstGeom prst="rect">
            <a:avLst/>
          </a:prstGeom>
          <a:noFill/>
        </p:spPr>
      </p:pic>
      <p:pic>
        <p:nvPicPr>
          <p:cNvPr id="121870" name="Picture 14" descr="C:\Users\fez\Desktop\team\rt_0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95434" y="4921978"/>
            <a:ext cx="681812" cy="785818"/>
          </a:xfrm>
          <a:prstGeom prst="rect">
            <a:avLst/>
          </a:prstGeom>
          <a:noFill/>
        </p:spPr>
      </p:pic>
      <p:pic>
        <p:nvPicPr>
          <p:cNvPr id="121871" name="Picture 15" descr="C:\Users\fez\Desktop\team\rt_0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668762" y="3778971"/>
            <a:ext cx="540250" cy="811819"/>
          </a:xfrm>
          <a:prstGeom prst="rect">
            <a:avLst/>
          </a:prstGeom>
          <a:noFill/>
        </p:spPr>
      </p:pic>
      <p:pic>
        <p:nvPicPr>
          <p:cNvPr id="121872" name="Picture 16" descr="C:\Users\fez\Desktop\team\rt_03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881399" y="4921978"/>
            <a:ext cx="522916" cy="782930"/>
          </a:xfrm>
          <a:prstGeom prst="rect">
            <a:avLst/>
          </a:prstGeom>
          <a:noFill/>
        </p:spPr>
      </p:pic>
      <p:pic>
        <p:nvPicPr>
          <p:cNvPr id="121873" name="Picture 17" descr="C:\Users\fez\Desktop\team\rt_04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39978" y="3850408"/>
            <a:ext cx="543139" cy="782930"/>
          </a:xfrm>
          <a:prstGeom prst="rect">
            <a:avLst/>
          </a:prstGeom>
          <a:noFill/>
        </p:spPr>
      </p:pic>
      <p:pic>
        <p:nvPicPr>
          <p:cNvPr id="121874" name="Picture 18" descr="C:\Users\fez\Desktop\team\scrum_master02r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742618" y="4921979"/>
            <a:ext cx="567366" cy="787081"/>
          </a:xfrm>
          <a:prstGeom prst="rect">
            <a:avLst/>
          </a:prstGeom>
          <a:noFill/>
        </p:spPr>
      </p:pic>
      <p:grpSp>
        <p:nvGrpSpPr>
          <p:cNvPr id="53" name="Group 52"/>
          <p:cNvGrpSpPr/>
          <p:nvPr/>
        </p:nvGrpSpPr>
        <p:grpSpPr>
          <a:xfrm>
            <a:off x="4167174" y="1714488"/>
            <a:ext cx="4000500" cy="1325880"/>
            <a:chOff x="2643174" y="1714488"/>
            <a:chExt cx="4000500" cy="1325880"/>
          </a:xfrm>
        </p:grpSpPr>
        <p:sp>
          <p:nvSpPr>
            <p:cNvPr id="44060" name="AutoShape 28"/>
            <p:cNvSpPr>
              <a:spLocks/>
            </p:cNvSpPr>
            <p:nvPr/>
          </p:nvSpPr>
          <p:spPr bwMode="auto">
            <a:xfrm>
              <a:off x="2643174" y="1714488"/>
              <a:ext cx="4000500" cy="1325880"/>
            </a:xfrm>
            <a:prstGeom prst="roundRect">
              <a:avLst>
                <a:gd name="adj" fmla="val 20685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pic>
          <p:nvPicPr>
            <p:cNvPr id="39" name="Picture 3" descr="C:\Users\fez\Desktop\team\bt_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1802" y="2000240"/>
              <a:ext cx="658097" cy="758485"/>
            </a:xfrm>
            <a:prstGeom prst="rect">
              <a:avLst/>
            </a:prstGeom>
            <a:noFill/>
          </p:spPr>
        </p:pic>
        <p:pic>
          <p:nvPicPr>
            <p:cNvPr id="45" name="Picture 12" descr="C:\Users\fez\Desktop\team\gt_06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86248" y="1995759"/>
              <a:ext cx="577853" cy="790299"/>
            </a:xfrm>
            <a:prstGeom prst="rect">
              <a:avLst/>
            </a:prstGeom>
            <a:noFill/>
          </p:spPr>
        </p:pic>
        <p:pic>
          <p:nvPicPr>
            <p:cNvPr id="52" name="Picture 16" descr="C:\Users\fez\Desktop\team\rt_03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500694" y="1995759"/>
              <a:ext cx="524845" cy="785818"/>
            </a:xfrm>
            <a:prstGeom prst="rect">
              <a:avLst/>
            </a:prstGeom>
            <a:noFill/>
          </p:spPr>
        </p:pic>
      </p:grpSp>
      <p:pic>
        <p:nvPicPr>
          <p:cNvPr id="121875" name="Picture 19" descr="C:\Users\fez\Desktop\team\scrum_master02b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67109" y="5000636"/>
            <a:ext cx="566455" cy="785818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t"/>
          <a:lstStyle/>
          <a:p>
            <a:r>
              <a:rPr lang="tr-TR" dirty="0" err="1" smtClean="0"/>
              <a:t>Inception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89760" y="3806190"/>
            <a:ext cx="8332470" cy="2548890"/>
            <a:chOff x="0" y="0"/>
            <a:chExt cx="5832" cy="178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1800" cy="1704"/>
              <a:chOff x="0" y="0"/>
              <a:chExt cx="1800" cy="170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936" y="0"/>
                <a:ext cx="864" cy="1704"/>
                <a:chOff x="0" y="0"/>
                <a:chExt cx="864" cy="1704"/>
              </a:xfrm>
            </p:grpSpPr>
            <p:sp>
              <p:nvSpPr>
                <p:cNvPr id="45061" name="AutoShape 5"/>
                <p:cNvSpPr>
                  <a:spLocks/>
                </p:cNvSpPr>
                <p:nvPr/>
              </p:nvSpPr>
              <p:spPr bwMode="auto">
                <a:xfrm>
                  <a:off x="0" y="888"/>
                  <a:ext cx="864" cy="816"/>
                </a:xfrm>
                <a:prstGeom prst="roundRect">
                  <a:avLst>
                    <a:gd name="adj" fmla="val 14704"/>
                  </a:avLst>
                </a:prstGeom>
                <a:solidFill>
                  <a:schemeClr val="accent1"/>
                </a:solidFill>
                <a:ln w="25400">
                  <a:solidFill>
                    <a:srgbClr val="003C83"/>
                  </a:solidFill>
                  <a:round/>
                  <a:headEnd/>
                  <a:tailEnd/>
                </a:ln>
                <a:effectLst>
                  <a:outerShdw dist="63500" dir="2700000" algn="ctr" rotWithShape="0">
                    <a:schemeClr val="bg2">
                      <a:alpha val="29999"/>
                    </a:schemeClr>
                  </a:outerShdw>
                </a:effec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069" name="AutoShape 13"/>
                <p:cNvSpPr>
                  <a:spLocks/>
                </p:cNvSpPr>
                <p:nvPr/>
              </p:nvSpPr>
              <p:spPr bwMode="auto">
                <a:xfrm>
                  <a:off x="0" y="0"/>
                  <a:ext cx="864" cy="816"/>
                </a:xfrm>
                <a:prstGeom prst="roundRect">
                  <a:avLst>
                    <a:gd name="adj" fmla="val 14704"/>
                  </a:avLst>
                </a:prstGeom>
                <a:solidFill>
                  <a:schemeClr val="accent1"/>
                </a:solidFill>
                <a:ln w="25400">
                  <a:solidFill>
                    <a:srgbClr val="003C83"/>
                  </a:solidFill>
                  <a:round/>
                  <a:headEnd/>
                  <a:tailEnd/>
                </a:ln>
                <a:effectLst>
                  <a:outerShdw dist="63500" dir="2700000" algn="ctr" rotWithShape="0">
                    <a:schemeClr val="bg2">
                      <a:alpha val="29999"/>
                    </a:schemeClr>
                  </a:outerShdw>
                </a:effec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864" cy="1704"/>
                <a:chOff x="0" y="0"/>
                <a:chExt cx="864" cy="1704"/>
              </a:xfrm>
            </p:grpSpPr>
            <p:sp>
              <p:nvSpPr>
                <p:cNvPr id="45080" name="AutoShape 24"/>
                <p:cNvSpPr>
                  <a:spLocks/>
                </p:cNvSpPr>
                <p:nvPr/>
              </p:nvSpPr>
              <p:spPr bwMode="auto">
                <a:xfrm>
                  <a:off x="0" y="0"/>
                  <a:ext cx="864" cy="816"/>
                </a:xfrm>
                <a:prstGeom prst="roundRect">
                  <a:avLst>
                    <a:gd name="adj" fmla="val 14704"/>
                  </a:avLst>
                </a:prstGeom>
                <a:solidFill>
                  <a:schemeClr val="accent1"/>
                </a:solidFill>
                <a:ln w="25400">
                  <a:solidFill>
                    <a:srgbClr val="003C83"/>
                  </a:solidFill>
                  <a:round/>
                  <a:headEnd/>
                  <a:tailEnd/>
                </a:ln>
                <a:effectLst>
                  <a:outerShdw dist="63500" dir="2700000" algn="ctr" rotWithShape="0">
                    <a:schemeClr val="bg2">
                      <a:alpha val="29999"/>
                    </a:schemeClr>
                  </a:outerShdw>
                </a:effec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081" name="AutoShape 25"/>
                <p:cNvSpPr>
                  <a:spLocks/>
                </p:cNvSpPr>
                <p:nvPr/>
              </p:nvSpPr>
              <p:spPr bwMode="auto">
                <a:xfrm>
                  <a:off x="0" y="888"/>
                  <a:ext cx="864" cy="816"/>
                </a:xfrm>
                <a:prstGeom prst="roundRect">
                  <a:avLst>
                    <a:gd name="adj" fmla="val 14704"/>
                  </a:avLst>
                </a:prstGeom>
                <a:solidFill>
                  <a:schemeClr val="accent1"/>
                </a:solidFill>
                <a:ln w="25400">
                  <a:solidFill>
                    <a:srgbClr val="003C83"/>
                  </a:solidFill>
                  <a:round/>
                  <a:headEnd/>
                  <a:tailEnd/>
                </a:ln>
                <a:effectLst>
                  <a:outerShdw dist="63500" dir="2700000" algn="ctr" rotWithShape="0">
                    <a:schemeClr val="bg2">
                      <a:alpha val="29999"/>
                    </a:schemeClr>
                  </a:outerShdw>
                </a:effec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2016" y="0"/>
              <a:ext cx="1800" cy="1704"/>
              <a:chOff x="0" y="0"/>
              <a:chExt cx="1800" cy="1704"/>
            </a:xfrm>
          </p:grpSpPr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0" y="0"/>
                <a:ext cx="864" cy="1704"/>
                <a:chOff x="0" y="0"/>
                <a:chExt cx="864" cy="1704"/>
              </a:xfrm>
            </p:grpSpPr>
            <p:sp>
              <p:nvSpPr>
                <p:cNvPr id="45103" name="AutoShape 47"/>
                <p:cNvSpPr>
                  <a:spLocks/>
                </p:cNvSpPr>
                <p:nvPr/>
              </p:nvSpPr>
              <p:spPr bwMode="auto">
                <a:xfrm>
                  <a:off x="0" y="888"/>
                  <a:ext cx="864" cy="816"/>
                </a:xfrm>
                <a:prstGeom prst="roundRect">
                  <a:avLst>
                    <a:gd name="adj" fmla="val 14704"/>
                  </a:avLst>
                </a:prstGeom>
                <a:solidFill>
                  <a:schemeClr val="accent1"/>
                </a:solidFill>
                <a:ln w="25400">
                  <a:solidFill>
                    <a:srgbClr val="910000"/>
                  </a:solidFill>
                  <a:round/>
                  <a:headEnd/>
                  <a:tailEnd/>
                </a:ln>
                <a:effectLst>
                  <a:outerShdw dist="63500" dir="2700000" algn="ctr" rotWithShape="0">
                    <a:schemeClr val="bg2">
                      <a:alpha val="29999"/>
                    </a:schemeClr>
                  </a:outerShdw>
                </a:effec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112" name="AutoShape 56"/>
                <p:cNvSpPr>
                  <a:spLocks/>
                </p:cNvSpPr>
                <p:nvPr/>
              </p:nvSpPr>
              <p:spPr bwMode="auto">
                <a:xfrm>
                  <a:off x="0" y="0"/>
                  <a:ext cx="864" cy="816"/>
                </a:xfrm>
                <a:prstGeom prst="roundRect">
                  <a:avLst>
                    <a:gd name="adj" fmla="val 14704"/>
                  </a:avLst>
                </a:prstGeom>
                <a:solidFill>
                  <a:schemeClr val="accent1"/>
                </a:solidFill>
                <a:ln w="25400">
                  <a:solidFill>
                    <a:srgbClr val="910000"/>
                  </a:solidFill>
                  <a:round/>
                  <a:headEnd/>
                  <a:tailEnd/>
                </a:ln>
                <a:effectLst>
                  <a:outerShdw dist="63500" dir="2700000" algn="ctr" rotWithShape="0">
                    <a:schemeClr val="bg2">
                      <a:alpha val="29999"/>
                    </a:schemeClr>
                  </a:outerShdw>
                </a:effec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5120" name="AutoShape 64"/>
              <p:cNvSpPr>
                <a:spLocks/>
              </p:cNvSpPr>
              <p:nvPr/>
            </p:nvSpPr>
            <p:spPr bwMode="auto">
              <a:xfrm>
                <a:off x="936" y="448"/>
                <a:ext cx="864" cy="816"/>
              </a:xfrm>
              <a:prstGeom prst="roundRect">
                <a:avLst>
                  <a:gd name="adj" fmla="val 14704"/>
                </a:avLst>
              </a:prstGeom>
              <a:solidFill>
                <a:schemeClr val="accent1"/>
              </a:solidFill>
              <a:ln w="25400">
                <a:solidFill>
                  <a:srgbClr val="910000"/>
                </a:solidFill>
                <a:round/>
                <a:headEnd/>
                <a:tailEnd/>
              </a:ln>
              <a:effectLst>
                <a:outerShdw dist="63500" dir="2700000" algn="ctr" rotWithShape="0">
                  <a:schemeClr val="bg2">
                    <a:alpha val="29999"/>
                  </a:scheme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72"/>
            <p:cNvGrpSpPr>
              <a:grpSpLocks/>
            </p:cNvGrpSpPr>
            <p:nvPr/>
          </p:nvGrpSpPr>
          <p:grpSpPr bwMode="auto">
            <a:xfrm>
              <a:off x="4032" y="0"/>
              <a:ext cx="1800" cy="1784"/>
              <a:chOff x="0" y="0"/>
              <a:chExt cx="1800" cy="1784"/>
            </a:xfrm>
          </p:grpSpPr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0" y="0"/>
                <a:ext cx="864" cy="1784"/>
                <a:chOff x="0" y="0"/>
                <a:chExt cx="864" cy="1784"/>
              </a:xfrm>
            </p:grpSpPr>
            <p:sp>
              <p:nvSpPr>
                <p:cNvPr id="45130" name="AutoShape 74"/>
                <p:cNvSpPr>
                  <a:spLocks/>
                </p:cNvSpPr>
                <p:nvPr/>
              </p:nvSpPr>
              <p:spPr bwMode="auto">
                <a:xfrm>
                  <a:off x="0" y="0"/>
                  <a:ext cx="864" cy="816"/>
                </a:xfrm>
                <a:prstGeom prst="roundRect">
                  <a:avLst>
                    <a:gd name="adj" fmla="val 14704"/>
                  </a:avLst>
                </a:prstGeom>
                <a:solidFill>
                  <a:schemeClr val="accent1"/>
                </a:solidFill>
                <a:ln w="25400">
                  <a:solidFill>
                    <a:srgbClr val="00531C"/>
                  </a:solidFill>
                  <a:round/>
                  <a:headEnd/>
                  <a:tailEnd/>
                </a:ln>
                <a:effectLst>
                  <a:outerShdw dist="63500" dir="2700000" algn="ctr" rotWithShape="0">
                    <a:schemeClr val="bg2">
                      <a:alpha val="29999"/>
                    </a:schemeClr>
                  </a:outerShdw>
                </a:effec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131" name="AutoShape 75"/>
                <p:cNvSpPr>
                  <a:spLocks/>
                </p:cNvSpPr>
                <p:nvPr/>
              </p:nvSpPr>
              <p:spPr bwMode="auto">
                <a:xfrm>
                  <a:off x="0" y="968"/>
                  <a:ext cx="864" cy="816"/>
                </a:xfrm>
                <a:prstGeom prst="roundRect">
                  <a:avLst>
                    <a:gd name="adj" fmla="val 14704"/>
                  </a:avLst>
                </a:prstGeom>
                <a:solidFill>
                  <a:schemeClr val="accent1"/>
                </a:solidFill>
                <a:ln w="25400">
                  <a:solidFill>
                    <a:srgbClr val="00531C"/>
                  </a:solidFill>
                  <a:round/>
                  <a:headEnd/>
                  <a:tailEnd/>
                </a:ln>
                <a:effectLst>
                  <a:outerShdw dist="63500" dir="2700000" algn="ctr" rotWithShape="0">
                    <a:schemeClr val="bg2">
                      <a:alpha val="29999"/>
                    </a:schemeClr>
                  </a:outerShdw>
                </a:effec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8" name="Group 91"/>
              <p:cNvGrpSpPr>
                <a:grpSpLocks/>
              </p:cNvGrpSpPr>
              <p:nvPr/>
            </p:nvGrpSpPr>
            <p:grpSpPr bwMode="auto">
              <a:xfrm>
                <a:off x="936" y="0"/>
                <a:ext cx="864" cy="1784"/>
                <a:chOff x="0" y="0"/>
                <a:chExt cx="864" cy="1784"/>
              </a:xfrm>
            </p:grpSpPr>
            <p:sp>
              <p:nvSpPr>
                <p:cNvPr id="45148" name="AutoShape 92"/>
                <p:cNvSpPr>
                  <a:spLocks/>
                </p:cNvSpPr>
                <p:nvPr/>
              </p:nvSpPr>
              <p:spPr bwMode="auto">
                <a:xfrm>
                  <a:off x="0" y="0"/>
                  <a:ext cx="864" cy="816"/>
                </a:xfrm>
                <a:prstGeom prst="roundRect">
                  <a:avLst>
                    <a:gd name="adj" fmla="val 14704"/>
                  </a:avLst>
                </a:prstGeom>
                <a:solidFill>
                  <a:schemeClr val="accent1"/>
                </a:solidFill>
                <a:ln w="25400">
                  <a:solidFill>
                    <a:srgbClr val="00531C"/>
                  </a:solidFill>
                  <a:round/>
                  <a:headEnd/>
                  <a:tailEnd/>
                </a:ln>
                <a:effectLst>
                  <a:outerShdw dist="63500" dir="2700000" algn="ctr" rotWithShape="0">
                    <a:schemeClr val="bg2">
                      <a:alpha val="29999"/>
                    </a:schemeClr>
                  </a:outerShdw>
                </a:effec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149" name="AutoShape 93"/>
                <p:cNvSpPr>
                  <a:spLocks/>
                </p:cNvSpPr>
                <p:nvPr/>
              </p:nvSpPr>
              <p:spPr bwMode="auto">
                <a:xfrm>
                  <a:off x="0" y="968"/>
                  <a:ext cx="864" cy="816"/>
                </a:xfrm>
                <a:prstGeom prst="roundRect">
                  <a:avLst>
                    <a:gd name="adj" fmla="val 14704"/>
                  </a:avLst>
                </a:prstGeom>
                <a:solidFill>
                  <a:schemeClr val="accent1"/>
                </a:solidFill>
                <a:ln w="25400">
                  <a:solidFill>
                    <a:srgbClr val="00531C"/>
                  </a:solidFill>
                  <a:round/>
                  <a:headEnd/>
                  <a:tailEnd/>
                </a:ln>
                <a:effectLst>
                  <a:outerShdw dist="63500" dir="2700000" algn="ctr" rotWithShape="0">
                    <a:schemeClr val="bg2">
                      <a:alpha val="29999"/>
                    </a:schemeClr>
                  </a:outerShdw>
                </a:effec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pic>
        <p:nvPicPr>
          <p:cNvPr id="122886" name="Picture 6" descr="C:\Users\fez\Desktop\team\bt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787" y="5207653"/>
            <a:ext cx="339447" cy="489309"/>
          </a:xfrm>
          <a:prstGeom prst="rect">
            <a:avLst/>
          </a:prstGeom>
          <a:noFill/>
        </p:spPr>
      </p:pic>
      <p:pic>
        <p:nvPicPr>
          <p:cNvPr id="122883" name="Picture 3" descr="C:\Users\fez\Desktop\team\bt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6976" y="5223902"/>
            <a:ext cx="426114" cy="491114"/>
          </a:xfrm>
          <a:prstGeom prst="rect">
            <a:avLst/>
          </a:prstGeom>
          <a:noFill/>
        </p:spPr>
      </p:pic>
      <p:pic>
        <p:nvPicPr>
          <p:cNvPr id="122884" name="Picture 4" descr="C:\Users\fez\Desktop\team\bt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597" y="5214950"/>
            <a:ext cx="337641" cy="507364"/>
          </a:xfrm>
          <a:prstGeom prst="rect">
            <a:avLst/>
          </a:prstGeom>
          <a:noFill/>
        </p:spPr>
      </p:pic>
      <p:pic>
        <p:nvPicPr>
          <p:cNvPr id="142" name="Picture 5" descr="C:\Users\fez\Desktop\team\bt_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37" y="5225708"/>
            <a:ext cx="312363" cy="489309"/>
          </a:xfrm>
          <a:prstGeom prst="rect">
            <a:avLst/>
          </a:prstGeom>
          <a:noFill/>
        </p:spPr>
      </p:pic>
      <p:pic>
        <p:nvPicPr>
          <p:cNvPr id="143" name="Picture 6" descr="C:\Users\fez\Desktop\team\bt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09" y="5214951"/>
            <a:ext cx="339447" cy="489309"/>
          </a:xfrm>
          <a:prstGeom prst="rect">
            <a:avLst/>
          </a:prstGeom>
          <a:noFill/>
        </p:spPr>
      </p:pic>
      <p:pic>
        <p:nvPicPr>
          <p:cNvPr id="144" name="Picture 7" descr="C:\Users\fez\Desktop\team\bt_0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481" y="5214951"/>
            <a:ext cx="473059" cy="482087"/>
          </a:xfrm>
          <a:prstGeom prst="rect">
            <a:avLst/>
          </a:prstGeom>
          <a:noFill/>
        </p:spPr>
      </p:pic>
      <p:pic>
        <p:nvPicPr>
          <p:cNvPr id="145" name="Picture 2" descr="C:\Users\fez\Desktop\team\bt_0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5736" y="5572140"/>
            <a:ext cx="368336" cy="503754"/>
          </a:xfrm>
          <a:prstGeom prst="rect">
            <a:avLst/>
          </a:prstGeom>
          <a:noFill/>
        </p:spPr>
      </p:pic>
      <p:pic>
        <p:nvPicPr>
          <p:cNvPr id="146" name="Picture 3" descr="C:\Users\fez\Desktop\team\bt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08" y="5572140"/>
            <a:ext cx="426114" cy="491114"/>
          </a:xfrm>
          <a:prstGeom prst="rect">
            <a:avLst/>
          </a:prstGeom>
          <a:noFill/>
        </p:spPr>
      </p:pic>
      <p:pic>
        <p:nvPicPr>
          <p:cNvPr id="147" name="Picture 4" descr="C:\Users\fez\Desktop\team\bt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9919" y="5572140"/>
            <a:ext cx="337641" cy="507364"/>
          </a:xfrm>
          <a:prstGeom prst="rect">
            <a:avLst/>
          </a:prstGeom>
          <a:noFill/>
        </p:spPr>
      </p:pic>
      <p:pic>
        <p:nvPicPr>
          <p:cNvPr id="148" name="Picture 5" descr="C:\Users\fez\Desktop\team\bt_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5539" y="3929067"/>
            <a:ext cx="312363" cy="489309"/>
          </a:xfrm>
          <a:prstGeom prst="rect">
            <a:avLst/>
          </a:prstGeom>
          <a:noFill/>
        </p:spPr>
      </p:pic>
      <p:pic>
        <p:nvPicPr>
          <p:cNvPr id="150" name="Picture 7" descr="C:\Users\fez\Desktop\team\bt_0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5473" y="3929067"/>
            <a:ext cx="473059" cy="482087"/>
          </a:xfrm>
          <a:prstGeom prst="rect">
            <a:avLst/>
          </a:prstGeom>
          <a:noFill/>
        </p:spPr>
      </p:pic>
      <p:pic>
        <p:nvPicPr>
          <p:cNvPr id="151" name="Picture 2" descr="C:\Users\fez\Desktop\team\bt_0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9786" y="4286256"/>
            <a:ext cx="368336" cy="503754"/>
          </a:xfrm>
          <a:prstGeom prst="rect">
            <a:avLst/>
          </a:prstGeom>
          <a:noFill/>
        </p:spPr>
      </p:pic>
      <p:pic>
        <p:nvPicPr>
          <p:cNvPr id="152" name="Picture 3" descr="C:\Users\fez\Desktop\team\bt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6976" y="4286256"/>
            <a:ext cx="426114" cy="491114"/>
          </a:xfrm>
          <a:prstGeom prst="rect">
            <a:avLst/>
          </a:prstGeom>
          <a:noFill/>
        </p:spPr>
      </p:pic>
      <p:pic>
        <p:nvPicPr>
          <p:cNvPr id="153" name="Picture 4" descr="C:\Users\fez\Desktop\team\bt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597" y="4286256"/>
            <a:ext cx="337641" cy="507364"/>
          </a:xfrm>
          <a:prstGeom prst="rect">
            <a:avLst/>
          </a:prstGeom>
          <a:noFill/>
        </p:spPr>
      </p:pic>
      <p:pic>
        <p:nvPicPr>
          <p:cNvPr id="155" name="Picture 6" descr="C:\Users\fez\Desktop\team\bt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1" y="3857629"/>
            <a:ext cx="339447" cy="489309"/>
          </a:xfrm>
          <a:prstGeom prst="rect">
            <a:avLst/>
          </a:prstGeom>
          <a:noFill/>
        </p:spPr>
      </p:pic>
      <p:pic>
        <p:nvPicPr>
          <p:cNvPr id="156" name="Picture 7" descr="C:\Users\fez\Desktop\team\bt_0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481" y="3929067"/>
            <a:ext cx="473059" cy="482087"/>
          </a:xfrm>
          <a:prstGeom prst="rect">
            <a:avLst/>
          </a:prstGeom>
          <a:noFill/>
        </p:spPr>
      </p:pic>
      <p:pic>
        <p:nvPicPr>
          <p:cNvPr id="157" name="Picture 2" descr="C:\Users\fez\Desktop\team\bt_0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41714" y="3929066"/>
            <a:ext cx="368336" cy="503754"/>
          </a:xfrm>
          <a:prstGeom prst="rect">
            <a:avLst/>
          </a:prstGeom>
          <a:noFill/>
        </p:spPr>
      </p:pic>
      <p:pic>
        <p:nvPicPr>
          <p:cNvPr id="158" name="Picture 3" descr="C:\Users\fez\Desktop\team\bt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5670" y="4214818"/>
            <a:ext cx="426114" cy="491114"/>
          </a:xfrm>
          <a:prstGeom prst="rect">
            <a:avLst/>
          </a:prstGeom>
          <a:noFill/>
        </p:spPr>
      </p:pic>
      <p:pic>
        <p:nvPicPr>
          <p:cNvPr id="159" name="Picture 4" descr="C:\Users\fez\Desktop\team\bt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1357" y="4357694"/>
            <a:ext cx="337641" cy="507364"/>
          </a:xfrm>
          <a:prstGeom prst="rect">
            <a:avLst/>
          </a:prstGeom>
          <a:noFill/>
        </p:spPr>
      </p:pic>
      <p:pic>
        <p:nvPicPr>
          <p:cNvPr id="154" name="Picture 5" descr="C:\Users\fez\Desktop\team\bt_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37" y="4154138"/>
            <a:ext cx="312363" cy="489309"/>
          </a:xfrm>
          <a:prstGeom prst="rect">
            <a:avLst/>
          </a:prstGeom>
          <a:noFill/>
        </p:spPr>
      </p:pic>
      <p:pic>
        <p:nvPicPr>
          <p:cNvPr id="165" name="Picture 2" descr="C:\Users\fez\Desktop\team\bt_0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1422" y="4357694"/>
            <a:ext cx="368336" cy="503754"/>
          </a:xfrm>
          <a:prstGeom prst="rect">
            <a:avLst/>
          </a:prstGeom>
          <a:noFill/>
        </p:spPr>
      </p:pic>
      <p:pic>
        <p:nvPicPr>
          <p:cNvPr id="122885" name="Picture 5" descr="C:\Users\fez\Desktop\team\bt_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6911" y="5572141"/>
            <a:ext cx="312363" cy="489309"/>
          </a:xfrm>
          <a:prstGeom prst="rect">
            <a:avLst/>
          </a:prstGeom>
          <a:noFill/>
        </p:spPr>
      </p:pic>
      <p:pic>
        <p:nvPicPr>
          <p:cNvPr id="122888" name="Picture 8" descr="C:\Users\fez\Desktop\team\rt_0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5494" y="3943353"/>
            <a:ext cx="397132" cy="543136"/>
          </a:xfrm>
          <a:prstGeom prst="rect">
            <a:avLst/>
          </a:prstGeom>
          <a:noFill/>
        </p:spPr>
      </p:pic>
      <p:pic>
        <p:nvPicPr>
          <p:cNvPr id="122890" name="Picture 10" descr="C:\Users\fez\Desktop\team\rt_0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81554" y="5143513"/>
            <a:ext cx="364038" cy="547031"/>
          </a:xfrm>
          <a:prstGeom prst="rect">
            <a:avLst/>
          </a:prstGeom>
          <a:noFill/>
        </p:spPr>
      </p:pic>
      <p:pic>
        <p:nvPicPr>
          <p:cNvPr id="122891" name="Picture 11" descr="C:\Users\fez\Desktop\team\rt_0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38744" y="3929066"/>
            <a:ext cx="352358" cy="527564"/>
          </a:xfrm>
          <a:prstGeom prst="rect">
            <a:avLst/>
          </a:prstGeom>
          <a:noFill/>
        </p:spPr>
      </p:pic>
      <p:pic>
        <p:nvPicPr>
          <p:cNvPr id="122893" name="Picture 13" descr="C:\Users\fez\Desktop\team\rt_0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38678" y="3929066"/>
            <a:ext cx="510042" cy="519776"/>
          </a:xfrm>
          <a:prstGeom prst="rect">
            <a:avLst/>
          </a:prstGeom>
          <a:noFill/>
        </p:spPr>
      </p:pic>
      <p:pic>
        <p:nvPicPr>
          <p:cNvPr id="122889" name="Picture 9" descr="C:\Users\fez\Desktop\team\rt_0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53059" y="4286257"/>
            <a:ext cx="459427" cy="529509"/>
          </a:xfrm>
          <a:prstGeom prst="rect">
            <a:avLst/>
          </a:prstGeom>
          <a:noFill/>
        </p:spPr>
      </p:pic>
      <p:pic>
        <p:nvPicPr>
          <p:cNvPr id="122892" name="Picture 12" descr="C:\Users\fez\Desktop\team\rt_0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24430" y="4286257"/>
            <a:ext cx="365984" cy="527563"/>
          </a:xfrm>
          <a:prstGeom prst="rect">
            <a:avLst/>
          </a:prstGeom>
          <a:noFill/>
        </p:spPr>
      </p:pic>
      <p:pic>
        <p:nvPicPr>
          <p:cNvPr id="173" name="Picture 11" descr="C:\Users\fez\Desktop\team\rt_0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38744" y="5143512"/>
            <a:ext cx="352358" cy="527564"/>
          </a:xfrm>
          <a:prstGeom prst="rect">
            <a:avLst/>
          </a:prstGeom>
          <a:noFill/>
        </p:spPr>
      </p:pic>
      <p:pic>
        <p:nvPicPr>
          <p:cNvPr id="174" name="Picture 9" descr="C:\Users\fez\Desktop\team\rt_0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81819" y="4544512"/>
            <a:ext cx="459427" cy="529509"/>
          </a:xfrm>
          <a:prstGeom prst="rect">
            <a:avLst/>
          </a:prstGeom>
          <a:noFill/>
        </p:spPr>
      </p:pic>
      <p:pic>
        <p:nvPicPr>
          <p:cNvPr id="177" name="Picture 11" descr="C:\Users\fez\Desktop\team\rt_0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67438" y="4544511"/>
            <a:ext cx="352358" cy="527564"/>
          </a:xfrm>
          <a:prstGeom prst="rect">
            <a:avLst/>
          </a:prstGeom>
          <a:noFill/>
        </p:spPr>
      </p:pic>
      <p:pic>
        <p:nvPicPr>
          <p:cNvPr id="181" name="Picture 8" descr="C:\Users\fez\Desktop\team\rt_0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95934" y="5143512"/>
            <a:ext cx="397132" cy="543136"/>
          </a:xfrm>
          <a:prstGeom prst="rect">
            <a:avLst/>
          </a:prstGeom>
          <a:noFill/>
        </p:spPr>
      </p:pic>
      <p:pic>
        <p:nvPicPr>
          <p:cNvPr id="182" name="Picture 13" descr="C:\Users\fez\Desktop\team\rt_0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67306" y="5500702"/>
            <a:ext cx="510042" cy="519776"/>
          </a:xfrm>
          <a:prstGeom prst="rect">
            <a:avLst/>
          </a:prstGeom>
          <a:noFill/>
        </p:spPr>
      </p:pic>
      <p:pic>
        <p:nvPicPr>
          <p:cNvPr id="175" name="Picture 12" descr="C:\Users\fez\Desktop\team\rt_0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95934" y="5500703"/>
            <a:ext cx="365984" cy="527563"/>
          </a:xfrm>
          <a:prstGeom prst="rect">
            <a:avLst/>
          </a:prstGeom>
          <a:noFill/>
        </p:spPr>
      </p:pic>
      <p:pic>
        <p:nvPicPr>
          <p:cNvPr id="176" name="Picture 9" descr="C:\Users\fez\Desktop\team\rt_0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10117" y="5500703"/>
            <a:ext cx="459427" cy="529509"/>
          </a:xfrm>
          <a:prstGeom prst="rect">
            <a:avLst/>
          </a:prstGeom>
          <a:noFill/>
        </p:spPr>
      </p:pic>
      <p:pic>
        <p:nvPicPr>
          <p:cNvPr id="184" name="Picture 8" descr="C:\Users\fez\Desktop\team\rt_0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24628" y="4544511"/>
            <a:ext cx="397132" cy="543136"/>
          </a:xfrm>
          <a:prstGeom prst="rect">
            <a:avLst/>
          </a:prstGeom>
          <a:noFill/>
        </p:spPr>
      </p:pic>
      <p:pic>
        <p:nvPicPr>
          <p:cNvPr id="178" name="Picture 13" descr="C:\Users\fez\Desktop\team\rt_0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8942" y="4901701"/>
            <a:ext cx="510042" cy="519776"/>
          </a:xfrm>
          <a:prstGeom prst="rect">
            <a:avLst/>
          </a:prstGeom>
          <a:noFill/>
        </p:spPr>
      </p:pic>
      <p:pic>
        <p:nvPicPr>
          <p:cNvPr id="183" name="Picture 12" descr="C:\Users\fez\Desktop\team\rt_0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81752" y="4901702"/>
            <a:ext cx="365984" cy="527563"/>
          </a:xfrm>
          <a:prstGeom prst="rect">
            <a:avLst/>
          </a:prstGeom>
          <a:noFill/>
        </p:spPr>
      </p:pic>
      <p:pic>
        <p:nvPicPr>
          <p:cNvPr id="122897" name="Picture 17" descr="C:\Users\fez\Desktop\team\gt_0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67637" y="3955351"/>
            <a:ext cx="410423" cy="561314"/>
          </a:xfrm>
          <a:prstGeom prst="rect">
            <a:avLst/>
          </a:prstGeom>
          <a:noFill/>
        </p:spPr>
      </p:pic>
      <p:pic>
        <p:nvPicPr>
          <p:cNvPr id="122898" name="Picture 18" descr="C:\Users\fez\Desktop\team\gt_0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4827" y="3955351"/>
            <a:ext cx="474803" cy="547230"/>
          </a:xfrm>
          <a:prstGeom prst="rect">
            <a:avLst/>
          </a:prstGeom>
          <a:noFill/>
        </p:spPr>
      </p:pic>
      <p:pic>
        <p:nvPicPr>
          <p:cNvPr id="122899" name="Picture 19" descr="C:\Users\fez\Desktop\team\gt_02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53455" y="3955352"/>
            <a:ext cx="376221" cy="565337"/>
          </a:xfrm>
          <a:prstGeom prst="rect">
            <a:avLst/>
          </a:prstGeom>
          <a:noFill/>
        </p:spPr>
      </p:pic>
      <p:pic>
        <p:nvPicPr>
          <p:cNvPr id="122894" name="Picture 14" descr="C:\Users\fez\Desktop\team\gt_03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53455" y="4312541"/>
            <a:ext cx="376221" cy="545218"/>
          </a:xfrm>
          <a:prstGeom prst="rect">
            <a:avLst/>
          </a:prstGeom>
          <a:noFill/>
        </p:spPr>
      </p:pic>
      <p:pic>
        <p:nvPicPr>
          <p:cNvPr id="122895" name="Picture 15" descr="C:\Users\fez\Desktop\team\gt_04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96265" y="4312542"/>
            <a:ext cx="378233" cy="545219"/>
          </a:xfrm>
          <a:prstGeom prst="rect">
            <a:avLst/>
          </a:prstGeom>
          <a:noFill/>
        </p:spPr>
      </p:pic>
      <p:pic>
        <p:nvPicPr>
          <p:cNvPr id="122896" name="Picture 16" descr="C:\Users\fez\Desktop\team\gt_05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67637" y="4312541"/>
            <a:ext cx="527111" cy="537170"/>
          </a:xfrm>
          <a:prstGeom prst="rect">
            <a:avLst/>
          </a:prstGeom>
          <a:noFill/>
        </p:spPr>
      </p:pic>
      <p:pic>
        <p:nvPicPr>
          <p:cNvPr id="196" name="Picture 19" descr="C:\Users\fez\Desktop\team\gt_02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810777" y="5286389"/>
            <a:ext cx="376221" cy="565337"/>
          </a:xfrm>
          <a:prstGeom prst="rect">
            <a:avLst/>
          </a:prstGeom>
          <a:noFill/>
        </p:spPr>
      </p:pic>
      <p:pic>
        <p:nvPicPr>
          <p:cNvPr id="197" name="Picture 14" descr="C:\Users\fez\Desktop\team\gt_03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434556" y="5286388"/>
            <a:ext cx="376221" cy="545218"/>
          </a:xfrm>
          <a:prstGeom prst="rect">
            <a:avLst/>
          </a:prstGeom>
          <a:noFill/>
        </p:spPr>
      </p:pic>
      <p:pic>
        <p:nvPicPr>
          <p:cNvPr id="199" name="Picture 16" descr="C:\Users\fez\Desktop\team\gt_05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953521" y="5286388"/>
            <a:ext cx="527111" cy="537170"/>
          </a:xfrm>
          <a:prstGeom prst="rect">
            <a:avLst/>
          </a:prstGeom>
          <a:noFill/>
        </p:spPr>
      </p:pic>
      <p:pic>
        <p:nvPicPr>
          <p:cNvPr id="194" name="Picture 17" descr="C:\Users\fez\Desktop\team\gt_0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382149" y="5643578"/>
            <a:ext cx="410423" cy="561314"/>
          </a:xfrm>
          <a:prstGeom prst="rect">
            <a:avLst/>
          </a:prstGeom>
          <a:noFill/>
        </p:spPr>
      </p:pic>
      <p:pic>
        <p:nvPicPr>
          <p:cNvPr id="195" name="Picture 18" descr="C:\Users\fez\Desktop\team\gt_0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739339" y="5643578"/>
            <a:ext cx="474803" cy="547230"/>
          </a:xfrm>
          <a:prstGeom prst="rect">
            <a:avLst/>
          </a:prstGeom>
          <a:noFill/>
        </p:spPr>
      </p:pic>
      <p:pic>
        <p:nvPicPr>
          <p:cNvPr id="198" name="Picture 15" descr="C:\Users\fez\Desktop\team\gt_04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024959" y="5643579"/>
            <a:ext cx="378233" cy="545219"/>
          </a:xfrm>
          <a:prstGeom prst="rect">
            <a:avLst/>
          </a:prstGeom>
          <a:noFill/>
        </p:spPr>
      </p:pic>
      <p:pic>
        <p:nvPicPr>
          <p:cNvPr id="200" name="Picture 17" descr="C:\Users\fez\Desktop\team\gt_0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024959" y="3929066"/>
            <a:ext cx="410423" cy="561314"/>
          </a:xfrm>
          <a:prstGeom prst="rect">
            <a:avLst/>
          </a:prstGeom>
          <a:noFill/>
        </p:spPr>
      </p:pic>
      <p:pic>
        <p:nvPicPr>
          <p:cNvPr id="201" name="Picture 18" descr="C:\Users\fez\Desktop\team\gt_0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693164" y="3929066"/>
            <a:ext cx="474803" cy="547230"/>
          </a:xfrm>
          <a:prstGeom prst="rect">
            <a:avLst/>
          </a:prstGeom>
          <a:noFill/>
        </p:spPr>
      </p:pic>
      <p:pic>
        <p:nvPicPr>
          <p:cNvPr id="202" name="Picture 19" descr="C:\Users\fez\Desktop\team\gt_02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382149" y="3929067"/>
            <a:ext cx="376221" cy="565337"/>
          </a:xfrm>
          <a:prstGeom prst="rect">
            <a:avLst/>
          </a:prstGeom>
          <a:noFill/>
        </p:spPr>
      </p:pic>
      <p:pic>
        <p:nvPicPr>
          <p:cNvPr id="203" name="Picture 14" descr="C:\Users\fez\Desktop\team\gt_03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596463" y="4241104"/>
            <a:ext cx="376221" cy="545218"/>
          </a:xfrm>
          <a:prstGeom prst="rect">
            <a:avLst/>
          </a:prstGeom>
          <a:noFill/>
        </p:spPr>
      </p:pic>
      <p:pic>
        <p:nvPicPr>
          <p:cNvPr id="204" name="Picture 15" descr="C:\Users\fez\Desktop\team\gt_04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167835" y="4286257"/>
            <a:ext cx="378233" cy="545219"/>
          </a:xfrm>
          <a:prstGeom prst="rect">
            <a:avLst/>
          </a:prstGeom>
          <a:noFill/>
        </p:spPr>
      </p:pic>
      <p:grpSp>
        <p:nvGrpSpPr>
          <p:cNvPr id="218" name="Group 217"/>
          <p:cNvGrpSpPr/>
          <p:nvPr/>
        </p:nvGrpSpPr>
        <p:grpSpPr>
          <a:xfrm>
            <a:off x="5147310" y="1280160"/>
            <a:ext cx="1817370" cy="822960"/>
            <a:chOff x="3623310" y="1280160"/>
            <a:chExt cx="1817370" cy="822960"/>
          </a:xfrm>
        </p:grpSpPr>
        <p:sp>
          <p:nvSpPr>
            <p:cNvPr id="45165" name="AutoShape 109"/>
            <p:cNvSpPr>
              <a:spLocks/>
            </p:cNvSpPr>
            <p:nvPr/>
          </p:nvSpPr>
          <p:spPr bwMode="auto">
            <a:xfrm>
              <a:off x="3623310" y="1280160"/>
              <a:ext cx="1817370" cy="822960"/>
            </a:xfrm>
            <a:prstGeom prst="roundRect">
              <a:avLst>
                <a:gd name="adj" fmla="val 20833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164" name="Picture 3" descr="C:\Users\fez\Desktop\team\bt_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6182" y="1428736"/>
              <a:ext cx="426114" cy="491114"/>
            </a:xfrm>
            <a:prstGeom prst="rect">
              <a:avLst/>
            </a:prstGeom>
            <a:noFill/>
          </p:spPr>
        </p:pic>
        <p:pic>
          <p:nvPicPr>
            <p:cNvPr id="185" name="Picture 8" descr="C:\Users\fez\Desktop\team\rt_06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57686" y="1428736"/>
              <a:ext cx="397132" cy="543136"/>
            </a:xfrm>
            <a:prstGeom prst="rect">
              <a:avLst/>
            </a:prstGeom>
            <a:noFill/>
          </p:spPr>
        </p:pic>
        <p:pic>
          <p:nvPicPr>
            <p:cNvPr id="207" name="Picture 16" descr="C:\Users\fez\Desktop\team\gt_05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830707" y="1428736"/>
              <a:ext cx="527111" cy="537170"/>
            </a:xfrm>
            <a:prstGeom prst="rect">
              <a:avLst/>
            </a:prstGeom>
            <a:noFill/>
          </p:spPr>
        </p:pic>
      </p:grpSp>
      <p:pic>
        <p:nvPicPr>
          <p:cNvPr id="208" name="Picture 17" descr="C:\Users\fez\Desktop\team\gt_0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67637" y="5286388"/>
            <a:ext cx="410423" cy="561314"/>
          </a:xfrm>
          <a:prstGeom prst="rect">
            <a:avLst/>
          </a:prstGeom>
          <a:noFill/>
        </p:spPr>
      </p:pic>
      <p:pic>
        <p:nvPicPr>
          <p:cNvPr id="209" name="Picture 18" descr="C:\Users\fez\Desktop\team\gt_0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4827" y="5286388"/>
            <a:ext cx="474803" cy="547230"/>
          </a:xfrm>
          <a:prstGeom prst="rect">
            <a:avLst/>
          </a:prstGeom>
          <a:noFill/>
        </p:spPr>
      </p:pic>
      <p:pic>
        <p:nvPicPr>
          <p:cNvPr id="210" name="Picture 19" descr="C:\Users\fez\Desktop\team\gt_02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53455" y="5286389"/>
            <a:ext cx="376221" cy="565337"/>
          </a:xfrm>
          <a:prstGeom prst="rect">
            <a:avLst/>
          </a:prstGeom>
          <a:noFill/>
        </p:spPr>
      </p:pic>
      <p:pic>
        <p:nvPicPr>
          <p:cNvPr id="211" name="Picture 14" descr="C:\Users\fez\Desktop\team\gt_03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10579" y="5500702"/>
            <a:ext cx="376221" cy="545218"/>
          </a:xfrm>
          <a:prstGeom prst="rect">
            <a:avLst/>
          </a:prstGeom>
          <a:noFill/>
        </p:spPr>
      </p:pic>
      <p:pic>
        <p:nvPicPr>
          <p:cNvPr id="212" name="Picture 15" descr="C:\Users\fez\Desktop\team\gt_04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81951" y="5500703"/>
            <a:ext cx="378233" cy="545219"/>
          </a:xfrm>
          <a:prstGeom prst="rect">
            <a:avLst/>
          </a:prstGeom>
          <a:noFill/>
        </p:spPr>
      </p:pic>
      <p:pic>
        <p:nvPicPr>
          <p:cNvPr id="213" name="Picture 16" descr="C:\Users\fez\Desktop\team\gt_05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24827" y="5715016"/>
            <a:ext cx="527111" cy="537170"/>
          </a:xfrm>
          <a:prstGeom prst="rect">
            <a:avLst/>
          </a:prstGeom>
          <a:noFill/>
        </p:spPr>
      </p:pic>
      <p:pic>
        <p:nvPicPr>
          <p:cNvPr id="214" name="Picture 18" descr="C:\Users\fez\Desktop\team\gt_0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67637" y="5715016"/>
            <a:ext cx="474803" cy="547230"/>
          </a:xfrm>
          <a:prstGeom prst="rect">
            <a:avLst/>
          </a:prstGeom>
          <a:noFill/>
        </p:spPr>
      </p:pic>
      <p:pic>
        <p:nvPicPr>
          <p:cNvPr id="215" name="Picture 19" descr="C:\Users\fez\Desktop\team\gt_02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53455" y="5715017"/>
            <a:ext cx="376221" cy="565337"/>
          </a:xfrm>
          <a:prstGeom prst="rect">
            <a:avLst/>
          </a:prstGeom>
          <a:noFill/>
        </p:spPr>
      </p:pic>
      <p:grpSp>
        <p:nvGrpSpPr>
          <p:cNvPr id="217" name="Group 216"/>
          <p:cNvGrpSpPr/>
          <p:nvPr/>
        </p:nvGrpSpPr>
        <p:grpSpPr>
          <a:xfrm>
            <a:off x="2552700" y="2446020"/>
            <a:ext cx="7006590" cy="1017270"/>
            <a:chOff x="1028700" y="2446020"/>
            <a:chExt cx="7006590" cy="1017270"/>
          </a:xfrm>
        </p:grpSpPr>
        <p:grpSp>
          <p:nvGrpSpPr>
            <p:cNvPr id="22" name="Group 114"/>
            <p:cNvGrpSpPr>
              <a:grpSpLocks/>
            </p:cNvGrpSpPr>
            <p:nvPr/>
          </p:nvGrpSpPr>
          <p:grpSpPr bwMode="auto">
            <a:xfrm>
              <a:off x="1028700" y="2446020"/>
              <a:ext cx="7006590" cy="1017270"/>
              <a:chOff x="0" y="0"/>
              <a:chExt cx="4904" cy="712"/>
            </a:xfrm>
          </p:grpSpPr>
          <p:sp>
            <p:nvSpPr>
              <p:cNvPr id="45172" name="AutoShape 116"/>
              <p:cNvSpPr>
                <a:spLocks/>
              </p:cNvSpPr>
              <p:nvPr/>
            </p:nvSpPr>
            <p:spPr bwMode="auto">
              <a:xfrm>
                <a:off x="0" y="0"/>
                <a:ext cx="872" cy="712"/>
              </a:xfrm>
              <a:prstGeom prst="roundRect">
                <a:avLst>
                  <a:gd name="adj" fmla="val 16852"/>
                </a:avLst>
              </a:prstGeom>
              <a:solidFill>
                <a:schemeClr val="accent1"/>
              </a:solidFill>
              <a:ln w="25400">
                <a:solidFill>
                  <a:srgbClr val="003C83"/>
                </a:solidFill>
                <a:round/>
                <a:headEnd/>
                <a:tailEnd/>
              </a:ln>
              <a:effectLst>
                <a:outerShdw dist="63500" dir="2700000" algn="ctr" rotWithShape="0">
                  <a:schemeClr val="bg2">
                    <a:alpha val="29999"/>
                  </a:scheme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79" name="AutoShape 123"/>
              <p:cNvSpPr>
                <a:spLocks/>
              </p:cNvSpPr>
              <p:nvPr/>
            </p:nvSpPr>
            <p:spPr bwMode="auto">
              <a:xfrm>
                <a:off x="2016" y="0"/>
                <a:ext cx="872" cy="712"/>
              </a:xfrm>
              <a:prstGeom prst="roundRect">
                <a:avLst>
                  <a:gd name="adj" fmla="val 16852"/>
                </a:avLst>
              </a:prstGeom>
              <a:solidFill>
                <a:schemeClr val="accent1"/>
              </a:solidFill>
              <a:ln w="25400">
                <a:solidFill>
                  <a:srgbClr val="910000"/>
                </a:solidFill>
                <a:round/>
                <a:headEnd/>
                <a:tailEnd/>
              </a:ln>
              <a:effectLst>
                <a:outerShdw dist="63500" dir="2700000" algn="ctr" rotWithShape="0">
                  <a:schemeClr val="bg2">
                    <a:alpha val="29999"/>
                  </a:scheme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85" name="AutoShape 129"/>
              <p:cNvSpPr>
                <a:spLocks/>
              </p:cNvSpPr>
              <p:nvPr/>
            </p:nvSpPr>
            <p:spPr bwMode="auto">
              <a:xfrm>
                <a:off x="4032" y="0"/>
                <a:ext cx="872" cy="712"/>
              </a:xfrm>
              <a:prstGeom prst="roundRect">
                <a:avLst>
                  <a:gd name="adj" fmla="val 16852"/>
                </a:avLst>
              </a:prstGeom>
              <a:solidFill>
                <a:schemeClr val="accent1"/>
              </a:solidFill>
              <a:ln w="25400">
                <a:solidFill>
                  <a:srgbClr val="00531C"/>
                </a:solidFill>
                <a:round/>
                <a:headEnd/>
                <a:tailEnd/>
              </a:ln>
              <a:effectLst>
                <a:outerShdw dist="63500" dir="2700000" algn="ctr" rotWithShape="0">
                  <a:schemeClr val="bg2">
                    <a:alpha val="29999"/>
                  </a:scheme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60" name="Picture 3" descr="C:\Users\fez\Desktop\team\bt_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2571744"/>
              <a:ext cx="426114" cy="491114"/>
            </a:xfrm>
            <a:prstGeom prst="rect">
              <a:avLst/>
            </a:prstGeom>
            <a:noFill/>
          </p:spPr>
        </p:pic>
        <p:pic>
          <p:nvPicPr>
            <p:cNvPr id="161" name="Picture 4" descr="C:\Users\fez\Desktop\team\bt_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5852" y="2857496"/>
              <a:ext cx="337641" cy="507364"/>
            </a:xfrm>
            <a:prstGeom prst="rect">
              <a:avLst/>
            </a:prstGeom>
            <a:noFill/>
          </p:spPr>
        </p:pic>
        <p:pic>
          <p:nvPicPr>
            <p:cNvPr id="162" name="Picture 5" descr="C:\Users\fez\Desktop\team\bt_0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7356" y="2571744"/>
              <a:ext cx="312363" cy="489309"/>
            </a:xfrm>
            <a:prstGeom prst="rect">
              <a:avLst/>
            </a:prstGeom>
            <a:noFill/>
          </p:spPr>
        </p:pic>
        <p:pic>
          <p:nvPicPr>
            <p:cNvPr id="163" name="Picture 6" descr="C:\Users\fez\Desktop\team\bt_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480" y="2857496"/>
              <a:ext cx="339447" cy="489309"/>
            </a:xfrm>
            <a:prstGeom prst="rect">
              <a:avLst/>
            </a:prstGeom>
            <a:noFill/>
          </p:spPr>
        </p:pic>
        <p:pic>
          <p:nvPicPr>
            <p:cNvPr id="172" name="Picture 8" descr="C:\Users\fez\Desktop\team\rt_06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9058" y="2643182"/>
              <a:ext cx="397132" cy="543136"/>
            </a:xfrm>
            <a:prstGeom prst="rect">
              <a:avLst/>
            </a:prstGeom>
            <a:noFill/>
          </p:spPr>
        </p:pic>
        <p:pic>
          <p:nvPicPr>
            <p:cNvPr id="179" name="Picture 13" descr="C:\Users\fez\Desktop\team\rt_05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86248" y="2643182"/>
              <a:ext cx="510042" cy="519776"/>
            </a:xfrm>
            <a:prstGeom prst="rect">
              <a:avLst/>
            </a:prstGeom>
            <a:noFill/>
          </p:spPr>
        </p:pic>
        <p:pic>
          <p:nvPicPr>
            <p:cNvPr id="180" name="Picture 12" descr="C:\Users\fez\Desktop\team\rt_04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786314" y="2643182"/>
              <a:ext cx="365984" cy="527563"/>
            </a:xfrm>
            <a:prstGeom prst="rect">
              <a:avLst/>
            </a:prstGeom>
            <a:noFill/>
          </p:spPr>
        </p:pic>
        <p:pic>
          <p:nvPicPr>
            <p:cNvPr id="192" name="Picture 18" descr="C:\Users\fez\Desktop\team\gt_01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526221" y="2500306"/>
              <a:ext cx="474803" cy="547230"/>
            </a:xfrm>
            <a:prstGeom prst="rect">
              <a:avLst/>
            </a:prstGeom>
            <a:noFill/>
          </p:spPr>
        </p:pic>
        <p:pic>
          <p:nvPicPr>
            <p:cNvPr id="193" name="Picture 19" descr="C:\Users\fez\Desktop\team\gt_02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838985" y="2500306"/>
              <a:ext cx="376221" cy="565337"/>
            </a:xfrm>
            <a:prstGeom prst="rect">
              <a:avLst/>
            </a:prstGeom>
            <a:noFill/>
          </p:spPr>
        </p:pic>
        <p:pic>
          <p:nvPicPr>
            <p:cNvPr id="206" name="Picture 16" descr="C:\Users\fez\Desktop\team\gt_05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358082" y="2786058"/>
              <a:ext cx="527111" cy="537170"/>
            </a:xfrm>
            <a:prstGeom prst="rect">
              <a:avLst/>
            </a:prstGeom>
            <a:noFill/>
          </p:spPr>
        </p:pic>
        <p:pic>
          <p:nvPicPr>
            <p:cNvPr id="216" name="Picture 15" descr="C:\Users\fez\Desktop\team\gt_04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979849" y="2786058"/>
              <a:ext cx="378233" cy="545219"/>
            </a:xfrm>
            <a:prstGeom prst="rect">
              <a:avLst/>
            </a:prstGeom>
            <a:noFill/>
          </p:spPr>
        </p:pic>
      </p:grpSp>
      <p:pic>
        <p:nvPicPr>
          <p:cNvPr id="122887" name="Picture 7" descr="C:\Users\fez\Desktop\team\bt_0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2663" y="5572141"/>
            <a:ext cx="473059" cy="482087"/>
          </a:xfrm>
          <a:prstGeom prst="rect">
            <a:avLst/>
          </a:prstGeom>
          <a:noFill/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tr-TR" dirty="0" err="1" smtClean="0"/>
              <a:t>Scrum</a:t>
            </a:r>
            <a:r>
              <a:rPr lang="tr-TR" dirty="0" smtClean="0"/>
              <a:t> için araçlar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Kartlar ve post-itler</a:t>
            </a:r>
            <a:endParaRPr lang="en-GB" dirty="0" smtClean="0"/>
          </a:p>
          <a:p>
            <a:r>
              <a:rPr lang="en-GB" dirty="0" smtClean="0"/>
              <a:t>Scrum </a:t>
            </a:r>
            <a:r>
              <a:rPr lang="tr-TR" dirty="0" smtClean="0"/>
              <a:t>tahtası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83504" y="5681621"/>
            <a:ext cx="5974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Image Source: http://www.crisp.se/henrik.kniberg/ScrumAndXpFromTheTrenches.pdf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880" y="1672339"/>
            <a:ext cx="5567361" cy="3613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Scrum</a:t>
            </a:r>
            <a:r>
              <a:rPr lang="tr-TR" dirty="0"/>
              <a:t> için araçlar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Sprint ilerleyişini kayıt altına almak için</a:t>
            </a:r>
            <a:endParaRPr lang="en-GB" dirty="0" smtClean="0"/>
          </a:p>
          <a:p>
            <a:pPr lvl="1"/>
            <a:r>
              <a:rPr lang="tr-TR" dirty="0" smtClean="0"/>
              <a:t>Kamera </a:t>
            </a:r>
            <a:endParaRPr lang="en-GB" dirty="0" smtClean="0"/>
          </a:p>
          <a:p>
            <a:pPr lvl="1"/>
            <a:r>
              <a:rPr lang="en-GB" dirty="0" smtClean="0"/>
              <a:t>Excel </a:t>
            </a:r>
          </a:p>
          <a:p>
            <a:r>
              <a:rPr lang="tr-TR" dirty="0" smtClean="0"/>
              <a:t>Online araçlar</a:t>
            </a:r>
            <a:endParaRPr lang="en-GB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1832610" y="617220"/>
            <a:ext cx="8458200" cy="5440680"/>
          </a:xfrm>
          <a:prstGeom prst="roundRect">
            <a:avLst>
              <a:gd name="adj" fmla="val 5042"/>
            </a:avLst>
          </a:prstGeom>
          <a:solidFill>
            <a:schemeClr val="accent1"/>
          </a:solidFill>
          <a:ln w="50800">
            <a:solidFill>
              <a:schemeClr val="accent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9219" name="Rectangle 3"/>
          <p:cNvSpPr>
            <a:spLocks/>
          </p:cNvSpPr>
          <p:nvPr/>
        </p:nvSpPr>
        <p:spPr bwMode="auto">
          <a:xfrm>
            <a:off x="2118360" y="1422586"/>
            <a:ext cx="8023860" cy="434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02883" indent="-202883">
              <a:buSzPct val="125000"/>
              <a:buFont typeface="Gill Sans" pitchFamily="80" charset="0"/>
              <a:buChar char="•"/>
            </a:pPr>
            <a:r>
              <a:rPr lang="en-US" sz="2400" dirty="0">
                <a:ea typeface="Gill Sans" pitchFamily="80" charset="0"/>
                <a:cs typeface="Gill Sans" pitchFamily="80" charset="0"/>
              </a:rPr>
              <a:t>Scrum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en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kısa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sürede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en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yüksek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iş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değerini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sunmaya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odaklanmamızı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sağlayan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çevik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bir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süreçtir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.</a:t>
            </a:r>
          </a:p>
          <a:p>
            <a:pPr marL="202883" indent="-202883">
              <a:buSzPct val="125000"/>
              <a:buFont typeface="Gill Sans" pitchFamily="80" charset="0"/>
              <a:buChar char="•"/>
            </a:pPr>
            <a:r>
              <a:rPr lang="en-US" sz="2400" dirty="0">
                <a:ea typeface="Gill Sans" pitchFamily="80" charset="0"/>
                <a:cs typeface="Gill Sans" pitchFamily="80" charset="0"/>
              </a:rPr>
              <a:t>Bu, </a:t>
            </a:r>
            <a:r>
              <a:rPr lang="tr-TR" sz="2400" dirty="0" smtClean="0">
                <a:ea typeface="Gill Sans" pitchFamily="80" charset="0"/>
                <a:cs typeface="Gill Sans" pitchFamily="80" charset="0"/>
              </a:rPr>
              <a:t>çalışan yazılımı</a:t>
            </a:r>
            <a:r>
              <a:rPr lang="en-US" sz="2400" dirty="0" smtClean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(her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iki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haftadan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bir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aya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kadar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)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hızla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ve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tekrar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tekrar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incelememize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olanak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sağlar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.</a:t>
            </a:r>
          </a:p>
          <a:p>
            <a:pPr marL="202883" indent="-202883">
              <a:buSzPct val="125000"/>
              <a:buFont typeface="Gill Sans" pitchFamily="80" charset="0"/>
              <a:buChar char="•"/>
            </a:pPr>
            <a:r>
              <a:rPr lang="en-US" sz="2400" dirty="0" err="1">
                <a:ea typeface="Gill Sans" pitchFamily="80" charset="0"/>
                <a:cs typeface="Gill Sans" pitchFamily="80" charset="0"/>
              </a:rPr>
              <a:t>İş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önceliklerini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belirler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.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Ekipler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,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en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yüksek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öncelikli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özellikleri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sunmanın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en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iyi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yolunu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belirlemek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için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kendi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kendini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organize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eder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.</a:t>
            </a:r>
          </a:p>
          <a:p>
            <a:pPr marL="202883" indent="-202883">
              <a:buSzPct val="125000"/>
              <a:buFont typeface="Gill Sans" pitchFamily="80" charset="0"/>
              <a:buChar char="•"/>
            </a:pPr>
            <a:r>
              <a:rPr lang="en-US" sz="2400" dirty="0">
                <a:ea typeface="Gill Sans" pitchFamily="80" charset="0"/>
                <a:cs typeface="Gill Sans" pitchFamily="80" charset="0"/>
              </a:rPr>
              <a:t>Her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iki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haftada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bir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tr-TR" sz="2400" dirty="0" smtClean="0">
                <a:ea typeface="Gill Sans" pitchFamily="80" charset="0"/>
                <a:cs typeface="Gill Sans" pitchFamily="80" charset="0"/>
              </a:rPr>
              <a:t>veya </a:t>
            </a:r>
            <a:r>
              <a:rPr lang="en-US" sz="2400" dirty="0" err="1" smtClean="0">
                <a:ea typeface="Gill Sans" pitchFamily="80" charset="0"/>
                <a:cs typeface="Gill Sans" pitchFamily="80" charset="0"/>
              </a:rPr>
              <a:t>ayda</a:t>
            </a:r>
            <a:r>
              <a:rPr lang="en-US" sz="2400" dirty="0" smtClean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 err="1">
                <a:ea typeface="Gill Sans" pitchFamily="80" charset="0"/>
                <a:cs typeface="Gill Sans" pitchFamily="80" charset="0"/>
              </a:rPr>
              <a:t>bir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 </a:t>
            </a:r>
            <a:r>
              <a:rPr lang="tr-TR" sz="2400" dirty="0" smtClean="0">
                <a:ea typeface="Gill Sans" pitchFamily="80" charset="0"/>
                <a:cs typeface="Gill Sans" pitchFamily="80" charset="0"/>
              </a:rPr>
              <a:t>herkes çalışan yazılımı </a:t>
            </a:r>
            <a:r>
              <a:rPr lang="en-US" sz="2400" dirty="0" err="1" smtClean="0">
                <a:ea typeface="Gill Sans" pitchFamily="80" charset="0"/>
                <a:cs typeface="Gill Sans" pitchFamily="80" charset="0"/>
              </a:rPr>
              <a:t>görebilir</a:t>
            </a:r>
            <a:r>
              <a:rPr lang="en-US" sz="2400" dirty="0" smtClean="0">
                <a:ea typeface="Gill Sans" pitchFamily="80" charset="0"/>
                <a:cs typeface="Gill Sans" pitchFamily="80" charset="0"/>
              </a:rPr>
              <a:t> </a:t>
            </a:r>
            <a:r>
              <a:rPr lang="en-US" sz="2400" dirty="0">
                <a:ea typeface="Gill Sans" pitchFamily="80" charset="0"/>
                <a:cs typeface="Gill Sans" pitchFamily="80" charset="0"/>
              </a:rPr>
              <a:t>ve </a:t>
            </a:r>
            <a:r>
              <a:rPr lang="tr-TR" sz="2400" dirty="0" smtClean="0">
                <a:ea typeface="Gill Sans" pitchFamily="80" charset="0"/>
                <a:cs typeface="Gill Sans" pitchFamily="80" charset="0"/>
              </a:rPr>
              <a:t>kullanıma almaya veya geliştirmeye devam etmeye karar verebilir</a:t>
            </a:r>
            <a:r>
              <a:rPr lang="en-US" sz="2400" dirty="0" smtClean="0">
                <a:ea typeface="Gill Sans" pitchFamily="80" charset="0"/>
                <a:cs typeface="Gill Sans" pitchFamily="80" charset="0"/>
              </a:rPr>
              <a:t>.</a:t>
            </a:r>
            <a:endParaRPr lang="en-US" sz="2400" dirty="0"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2255520" y="628650"/>
            <a:ext cx="3726180" cy="66294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9221" name="AutoShape 5"/>
          <p:cNvSpPr>
            <a:spLocks/>
          </p:cNvSpPr>
          <p:nvPr/>
        </p:nvSpPr>
        <p:spPr bwMode="auto">
          <a:xfrm rot="10800000">
            <a:off x="5947410" y="880110"/>
            <a:ext cx="445770" cy="41148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chemeClr val="accent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9222" name="AutoShape 6"/>
          <p:cNvSpPr>
            <a:spLocks/>
          </p:cNvSpPr>
          <p:nvPr/>
        </p:nvSpPr>
        <p:spPr bwMode="auto">
          <a:xfrm>
            <a:off x="1821180" y="605790"/>
            <a:ext cx="445770" cy="41148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chemeClr val="accent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9223" name="Rectangle 7"/>
          <p:cNvSpPr>
            <a:spLocks/>
          </p:cNvSpPr>
          <p:nvPr/>
        </p:nvSpPr>
        <p:spPr bwMode="auto">
          <a:xfrm>
            <a:off x="1821180" y="1005840"/>
            <a:ext cx="525780" cy="28575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9224" name="Rectangle 8"/>
          <p:cNvSpPr>
            <a:spLocks/>
          </p:cNvSpPr>
          <p:nvPr/>
        </p:nvSpPr>
        <p:spPr bwMode="auto">
          <a:xfrm>
            <a:off x="5867400" y="617220"/>
            <a:ext cx="525780" cy="297180"/>
          </a:xfrm>
          <a:prstGeom prst="rect">
            <a:avLst/>
          </a:prstGeom>
          <a:solidFill>
            <a:schemeClr val="accent3"/>
          </a:solidFill>
          <a:ln w="25400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9225" name="Rectangle 9"/>
          <p:cNvSpPr>
            <a:spLocks/>
          </p:cNvSpPr>
          <p:nvPr/>
        </p:nvSpPr>
        <p:spPr bwMode="auto">
          <a:xfrm>
            <a:off x="2095472" y="642918"/>
            <a:ext cx="4297708" cy="62865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lIns="45720" tIns="45720" rIns="45720" bIns="45720"/>
          <a:lstStyle/>
          <a:p>
            <a:pPr>
              <a:tabLst>
                <a:tab pos="960120" algn="l"/>
              </a:tabLst>
            </a:pPr>
            <a:r>
              <a:rPr lang="tr-TR" sz="34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100 kelime ile </a:t>
            </a:r>
            <a:r>
              <a:rPr lang="tr-TR" sz="3400" dirty="0" err="1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Scrum</a:t>
            </a:r>
            <a:endParaRPr lang="en-US" sz="34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</a:t>
            </a:r>
            <a:r>
              <a:rPr lang="tr-TR" dirty="0" smtClean="0"/>
              <a:t>nasıl projeler için uygun?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95400" y="1778000"/>
            <a:ext cx="5088632" cy="50800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6985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/>
              <a:t>Commercial software</a:t>
            </a:r>
          </a:p>
          <a:p>
            <a:pPr marL="698500" indent="-342900">
              <a:lnSpc>
                <a:spcPct val="80000"/>
              </a:lnSpc>
              <a:spcBef>
                <a:spcPts val="1300"/>
              </a:spcBef>
              <a:defRPr/>
            </a:pPr>
            <a:r>
              <a:rPr lang="en-US" sz="2000" dirty="0"/>
              <a:t>In-house development</a:t>
            </a:r>
          </a:p>
          <a:p>
            <a:pPr marL="698500" indent="-342900">
              <a:lnSpc>
                <a:spcPct val="80000"/>
              </a:lnSpc>
              <a:spcBef>
                <a:spcPts val="1300"/>
              </a:spcBef>
              <a:defRPr/>
            </a:pPr>
            <a:r>
              <a:rPr lang="en-US" sz="2000" dirty="0"/>
              <a:t>Contract development</a:t>
            </a:r>
          </a:p>
          <a:p>
            <a:pPr marL="698500" indent="-342900">
              <a:lnSpc>
                <a:spcPct val="80000"/>
              </a:lnSpc>
              <a:spcBef>
                <a:spcPts val="1300"/>
              </a:spcBef>
              <a:defRPr/>
            </a:pPr>
            <a:r>
              <a:rPr lang="en-US" sz="2000" dirty="0"/>
              <a:t>Fixed-price projects</a:t>
            </a:r>
          </a:p>
          <a:p>
            <a:pPr marL="698500" indent="-342900">
              <a:lnSpc>
                <a:spcPct val="80000"/>
              </a:lnSpc>
              <a:spcBef>
                <a:spcPts val="1300"/>
              </a:spcBef>
              <a:defRPr/>
            </a:pPr>
            <a:r>
              <a:rPr lang="en-US" sz="2000" dirty="0"/>
              <a:t>Financial applications</a:t>
            </a:r>
          </a:p>
          <a:p>
            <a:pPr marL="698500" indent="-342900">
              <a:lnSpc>
                <a:spcPct val="80000"/>
              </a:lnSpc>
              <a:spcBef>
                <a:spcPts val="1300"/>
              </a:spcBef>
              <a:defRPr/>
            </a:pPr>
            <a:r>
              <a:rPr lang="en-US" sz="2000" dirty="0"/>
              <a:t>ISO 9001-certified applications</a:t>
            </a:r>
          </a:p>
          <a:p>
            <a:pPr marL="698500" indent="-342900">
              <a:lnSpc>
                <a:spcPct val="80000"/>
              </a:lnSpc>
              <a:spcBef>
                <a:spcPts val="1300"/>
              </a:spcBef>
              <a:defRPr/>
            </a:pPr>
            <a:r>
              <a:rPr lang="en-US" sz="2000" dirty="0"/>
              <a:t>Embedded systems</a:t>
            </a:r>
          </a:p>
          <a:p>
            <a:pPr marL="698500" indent="-342900">
              <a:lnSpc>
                <a:spcPct val="80000"/>
              </a:lnSpc>
              <a:spcBef>
                <a:spcPts val="1300"/>
              </a:spcBef>
              <a:defRPr/>
            </a:pPr>
            <a:r>
              <a:rPr lang="en-US" sz="2000" dirty="0"/>
              <a:t>24x7 systems with 99.999% uptime requirements</a:t>
            </a:r>
          </a:p>
          <a:p>
            <a:pPr marL="698500" indent="-342900">
              <a:lnSpc>
                <a:spcPct val="80000"/>
              </a:lnSpc>
              <a:spcBef>
                <a:spcPts val="1300"/>
              </a:spcBef>
              <a:defRPr/>
            </a:pPr>
            <a:r>
              <a:rPr lang="en-US" sz="2000" dirty="0"/>
              <a:t>The Joint Strike Fighter</a:t>
            </a: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6751659" y="1778000"/>
            <a:ext cx="4968552" cy="416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0988" indent="-280988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</a:pPr>
            <a:r>
              <a:rPr lang="en-US" sz="2000" dirty="0">
                <a:ea typeface="Gill Sans" pitchFamily="80" charset="0"/>
                <a:cs typeface="Gill Sans" pitchFamily="80" charset="0"/>
              </a:rPr>
              <a:t>Video game development</a:t>
            </a:r>
          </a:p>
          <a:p>
            <a:pPr marL="280988" indent="-280988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</a:pPr>
            <a:r>
              <a:rPr lang="en-US" sz="2000" dirty="0">
                <a:ea typeface="Gill Sans" pitchFamily="80" charset="0"/>
                <a:cs typeface="Gill Sans" pitchFamily="80" charset="0"/>
              </a:rPr>
              <a:t>FDA-approved, life-critical systems</a:t>
            </a:r>
          </a:p>
          <a:p>
            <a:pPr marL="280988" indent="-280988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</a:pPr>
            <a:r>
              <a:rPr lang="en-US" sz="2000" dirty="0">
                <a:ea typeface="Gill Sans" pitchFamily="80" charset="0"/>
                <a:cs typeface="Gill Sans" pitchFamily="80" charset="0"/>
              </a:rPr>
              <a:t>Satellite-control software</a:t>
            </a:r>
          </a:p>
          <a:p>
            <a:pPr marL="280988" indent="-280988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</a:pPr>
            <a:r>
              <a:rPr lang="en-US" sz="2000" dirty="0">
                <a:ea typeface="Gill Sans" pitchFamily="80" charset="0"/>
                <a:cs typeface="Gill Sans" pitchFamily="80" charset="0"/>
              </a:rPr>
              <a:t>Websites</a:t>
            </a:r>
          </a:p>
          <a:p>
            <a:pPr marL="280988" indent="-280988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</a:pPr>
            <a:r>
              <a:rPr lang="en-US" sz="2000" dirty="0">
                <a:ea typeface="Gill Sans" pitchFamily="80" charset="0"/>
                <a:cs typeface="Gill Sans" pitchFamily="80" charset="0"/>
              </a:rPr>
              <a:t>Handheld software</a:t>
            </a:r>
          </a:p>
          <a:p>
            <a:pPr marL="280988" indent="-280988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</a:pPr>
            <a:r>
              <a:rPr lang="en-US" sz="2000" dirty="0">
                <a:ea typeface="Gill Sans" pitchFamily="80" charset="0"/>
                <a:cs typeface="Gill Sans" pitchFamily="80" charset="0"/>
              </a:rPr>
              <a:t>Mobile phones</a:t>
            </a:r>
          </a:p>
          <a:p>
            <a:pPr marL="280988" indent="-280988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</a:pPr>
            <a:r>
              <a:rPr lang="en-US" sz="2000" dirty="0">
                <a:ea typeface="Gill Sans" pitchFamily="80" charset="0"/>
                <a:cs typeface="Gill Sans" pitchFamily="80" charset="0"/>
              </a:rPr>
              <a:t>Network switching applications</a:t>
            </a:r>
          </a:p>
          <a:p>
            <a:pPr marL="280988" indent="-280988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</a:pPr>
            <a:r>
              <a:rPr lang="en-US" sz="2000" dirty="0">
                <a:ea typeface="Gill Sans" pitchFamily="80" charset="0"/>
                <a:cs typeface="Gill Sans" pitchFamily="80" charset="0"/>
              </a:rPr>
              <a:t>ISV applications</a:t>
            </a:r>
          </a:p>
          <a:p>
            <a:pPr marL="280988" indent="-280988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</a:pPr>
            <a:r>
              <a:rPr lang="en-US" sz="2000" dirty="0">
                <a:ea typeface="Gill Sans" pitchFamily="80" charset="0"/>
                <a:cs typeface="Gill Sans" pitchFamily="80" charset="0"/>
              </a:rPr>
              <a:t>Some of the largest applications in use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832610" y="357166"/>
            <a:ext cx="8515350" cy="1357334"/>
          </a:xfrm>
          <a:ln/>
        </p:spPr>
        <p:txBody>
          <a:bodyPr anchor="b"/>
          <a:lstStyle/>
          <a:p>
            <a:pPr>
              <a:lnSpc>
                <a:spcPct val="70000"/>
              </a:lnSpc>
            </a:pPr>
            <a:r>
              <a:rPr lang="en-US" dirty="0" smtClean="0"/>
              <a:t>Agile Manifesto</a:t>
            </a:r>
            <a:r>
              <a:rPr lang="tr-TR" dirty="0" smtClean="0"/>
              <a:t>: Değerler bildirgesi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69770" y="1760220"/>
            <a:ext cx="8046720" cy="845820"/>
            <a:chOff x="0" y="0"/>
            <a:chExt cx="5632" cy="592"/>
          </a:xfrm>
        </p:grpSpPr>
        <p:sp>
          <p:nvSpPr>
            <p:cNvPr id="14339" name="Rectangle 3"/>
            <p:cNvSpPr>
              <a:spLocks/>
            </p:cNvSpPr>
            <p:nvPr/>
          </p:nvSpPr>
          <p:spPr bwMode="auto">
            <a:xfrm>
              <a:off x="3312" y="0"/>
              <a:ext cx="2320" cy="59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miter lim="800000"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>
                <a:tabLst>
                  <a:tab pos="960120" algn="l"/>
                </a:tabLst>
              </a:pPr>
              <a:r>
                <a:rPr lang="tr-TR" sz="24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Süreç ve araçlar</a:t>
              </a:r>
              <a:endParaRPr lang="en-US" sz="24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  <p:sp>
          <p:nvSpPr>
            <p:cNvPr id="14340" name="Rectangle 4"/>
            <p:cNvSpPr>
              <a:spLocks/>
            </p:cNvSpPr>
            <p:nvPr/>
          </p:nvSpPr>
          <p:spPr bwMode="auto">
            <a:xfrm>
              <a:off x="0" y="0"/>
              <a:ext cx="2320" cy="59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miter lim="800000"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>
                <a:tabLst>
                  <a:tab pos="960120" algn="l"/>
                </a:tabLst>
              </a:pPr>
              <a:r>
                <a:rPr lang="tr-TR" sz="24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Kişiler ve etkileşimler</a:t>
              </a:r>
              <a:endParaRPr lang="en-US" sz="24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  <p:sp>
          <p:nvSpPr>
            <p:cNvPr id="14341" name="Rectangle 5"/>
            <p:cNvSpPr>
              <a:spLocks/>
            </p:cNvSpPr>
            <p:nvPr/>
          </p:nvSpPr>
          <p:spPr bwMode="auto">
            <a:xfrm>
              <a:off x="2548" y="184"/>
              <a:ext cx="52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tr-TR" sz="2000" dirty="0" smtClean="0">
                  <a:ea typeface="Gill Sans" pitchFamily="80" charset="0"/>
                  <a:cs typeface="Gill Sans" pitchFamily="80" charset="0"/>
                </a:rPr>
                <a:t>&gt;</a:t>
              </a:r>
              <a:endParaRPr lang="en-US" sz="2000" dirty="0">
                <a:ea typeface="Gill Sans" pitchFamily="80" charset="0"/>
                <a:cs typeface="Gill Sans" pitchFamily="80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92630" y="5017770"/>
            <a:ext cx="8023860" cy="845820"/>
            <a:chOff x="0" y="0"/>
            <a:chExt cx="5616" cy="592"/>
          </a:xfrm>
        </p:grpSpPr>
        <p:sp>
          <p:nvSpPr>
            <p:cNvPr id="14343" name="Rectangle 7"/>
            <p:cNvSpPr>
              <a:spLocks/>
            </p:cNvSpPr>
            <p:nvPr/>
          </p:nvSpPr>
          <p:spPr bwMode="auto">
            <a:xfrm>
              <a:off x="3296" y="0"/>
              <a:ext cx="2320" cy="59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miter lim="800000"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>
                <a:tabLst>
                  <a:tab pos="960120" algn="l"/>
                </a:tabLst>
              </a:pPr>
              <a:r>
                <a:rPr lang="tr-TR" sz="24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Plana sadık kalma</a:t>
              </a:r>
              <a:endParaRPr lang="en-US" sz="24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  <p:sp>
          <p:nvSpPr>
            <p:cNvPr id="14344" name="Rectangle 8"/>
            <p:cNvSpPr>
              <a:spLocks/>
            </p:cNvSpPr>
            <p:nvPr/>
          </p:nvSpPr>
          <p:spPr bwMode="auto">
            <a:xfrm>
              <a:off x="0" y="0"/>
              <a:ext cx="2320" cy="59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miter lim="800000"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>
                <a:tabLst>
                  <a:tab pos="960120" algn="l"/>
                </a:tabLst>
              </a:pPr>
              <a:r>
                <a:rPr lang="tr-TR" sz="24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Değişime yanıt</a:t>
              </a:r>
              <a:endParaRPr lang="en-US" sz="24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  <p:sp>
          <p:nvSpPr>
            <p:cNvPr id="14345" name="Rectangle 9"/>
            <p:cNvSpPr>
              <a:spLocks/>
            </p:cNvSpPr>
            <p:nvPr/>
          </p:nvSpPr>
          <p:spPr bwMode="auto">
            <a:xfrm>
              <a:off x="2740" y="192"/>
              <a:ext cx="1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tr-TR" sz="2000" dirty="0" smtClean="0">
                  <a:ea typeface="Gill Sans" pitchFamily="80" charset="0"/>
                  <a:cs typeface="Gill Sans" pitchFamily="80" charset="0"/>
                </a:rPr>
                <a:t>&gt;</a:t>
              </a:r>
              <a:endParaRPr lang="en-US" sz="2000" dirty="0">
                <a:ea typeface="Gill Sans" pitchFamily="80" charset="0"/>
                <a:cs typeface="Gill Sans" pitchFamily="80" charset="0"/>
              </a:endParaRPr>
            </a:p>
          </p:txBody>
        </p:sp>
      </p:grpSp>
      <p:sp>
        <p:nvSpPr>
          <p:cNvPr id="14346" name="Rectangle 10"/>
          <p:cNvSpPr>
            <a:spLocks/>
          </p:cNvSpPr>
          <p:nvPr/>
        </p:nvSpPr>
        <p:spPr bwMode="auto">
          <a:xfrm>
            <a:off x="7536160" y="6218017"/>
            <a:ext cx="408051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100" dirty="0">
                <a:ea typeface="Gill Sans" pitchFamily="80" charset="0"/>
                <a:cs typeface="Gill Sans" pitchFamily="80" charset="0"/>
              </a:rPr>
              <a:t>Source: www.agilemanifesto.org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981200" y="2846070"/>
            <a:ext cx="8035290" cy="845820"/>
            <a:chOff x="0" y="0"/>
            <a:chExt cx="5624" cy="592"/>
          </a:xfrm>
        </p:grpSpPr>
        <p:sp>
          <p:nvSpPr>
            <p:cNvPr id="14348" name="Rectangle 12"/>
            <p:cNvSpPr>
              <a:spLocks/>
            </p:cNvSpPr>
            <p:nvPr/>
          </p:nvSpPr>
          <p:spPr bwMode="auto">
            <a:xfrm>
              <a:off x="3304" y="0"/>
              <a:ext cx="2320" cy="59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miter lim="800000"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>
                <a:tabLst>
                  <a:tab pos="960120" algn="l"/>
                </a:tabLst>
              </a:pPr>
              <a:r>
                <a:rPr lang="tr-TR" sz="24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Kapsamlı doküman</a:t>
              </a:r>
              <a:endParaRPr lang="en-US" sz="24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  <p:sp>
          <p:nvSpPr>
            <p:cNvPr id="14349" name="Rectangle 13"/>
            <p:cNvSpPr>
              <a:spLocks/>
            </p:cNvSpPr>
            <p:nvPr/>
          </p:nvSpPr>
          <p:spPr bwMode="auto">
            <a:xfrm>
              <a:off x="0" y="0"/>
              <a:ext cx="2320" cy="59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miter lim="800000"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>
                <a:tabLst>
                  <a:tab pos="960120" algn="l"/>
                </a:tabLst>
              </a:pPr>
              <a:r>
                <a:rPr lang="tr-TR" sz="24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Çalışan yazılım</a:t>
              </a:r>
              <a:endParaRPr lang="en-US" sz="24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  <p:sp>
          <p:nvSpPr>
            <p:cNvPr id="14350" name="Rectangle 14"/>
            <p:cNvSpPr>
              <a:spLocks/>
            </p:cNvSpPr>
            <p:nvPr/>
          </p:nvSpPr>
          <p:spPr bwMode="auto">
            <a:xfrm>
              <a:off x="2540" y="184"/>
              <a:ext cx="52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tr-TR" sz="2000" dirty="0" smtClean="0">
                  <a:ea typeface="Gill Sans" pitchFamily="80" charset="0"/>
                  <a:cs typeface="Gill Sans" pitchFamily="80" charset="0"/>
                </a:rPr>
                <a:t>&gt;</a:t>
              </a:r>
              <a:endParaRPr lang="en-US" sz="2000" dirty="0">
                <a:ea typeface="Gill Sans" pitchFamily="80" charset="0"/>
                <a:cs typeface="Gill Sans" pitchFamily="80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981200" y="3931920"/>
            <a:ext cx="8035290" cy="845820"/>
            <a:chOff x="0" y="0"/>
            <a:chExt cx="5624" cy="592"/>
          </a:xfrm>
        </p:grpSpPr>
        <p:sp>
          <p:nvSpPr>
            <p:cNvPr id="14352" name="Rectangle 16"/>
            <p:cNvSpPr>
              <a:spLocks/>
            </p:cNvSpPr>
            <p:nvPr/>
          </p:nvSpPr>
          <p:spPr bwMode="auto">
            <a:xfrm>
              <a:off x="3304" y="0"/>
              <a:ext cx="2320" cy="59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miter lim="800000"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>
                <a:tabLst>
                  <a:tab pos="960120" algn="l"/>
                </a:tabLst>
              </a:pPr>
              <a:r>
                <a:rPr lang="tr-TR" sz="24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Sözleşme pazarlıkları</a:t>
              </a:r>
              <a:endParaRPr lang="en-US" sz="24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  <p:sp>
          <p:nvSpPr>
            <p:cNvPr id="14353" name="Rectangle 17"/>
            <p:cNvSpPr>
              <a:spLocks/>
            </p:cNvSpPr>
            <p:nvPr/>
          </p:nvSpPr>
          <p:spPr bwMode="auto">
            <a:xfrm>
              <a:off x="0" y="0"/>
              <a:ext cx="2320" cy="59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miter lim="800000"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>
                <a:tabLst>
                  <a:tab pos="960120" algn="l"/>
                </a:tabLst>
              </a:pPr>
              <a:r>
                <a:rPr lang="tr-TR" sz="2400" dirty="0" smtClean="0">
                  <a:solidFill>
                    <a:srgbClr val="FFFFFF"/>
                  </a:solidFill>
                  <a:ea typeface="Gill Sans" pitchFamily="80" charset="0"/>
                  <a:cs typeface="Gill Sans" pitchFamily="80" charset="0"/>
                </a:rPr>
                <a:t>Müşteri ile işbirliği</a:t>
              </a:r>
              <a:endParaRPr lang="en-US" sz="24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endParaRPr>
            </a:p>
          </p:txBody>
        </p:sp>
        <p:sp>
          <p:nvSpPr>
            <p:cNvPr id="14354" name="Rectangle 18"/>
            <p:cNvSpPr>
              <a:spLocks/>
            </p:cNvSpPr>
            <p:nvPr/>
          </p:nvSpPr>
          <p:spPr bwMode="auto">
            <a:xfrm>
              <a:off x="2540" y="184"/>
              <a:ext cx="52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tr-TR" sz="2000" dirty="0" smtClean="0">
                  <a:ea typeface="Gill Sans" pitchFamily="80" charset="0"/>
                  <a:cs typeface="Gill Sans" pitchFamily="80" charset="0"/>
                </a:rPr>
                <a:t>&gt;</a:t>
              </a:r>
              <a:endParaRPr lang="en-US" sz="2000" dirty="0">
                <a:ea typeface="Gill Sans" pitchFamily="80" charset="0"/>
                <a:cs typeface="Gill Sans" pitchFamily="80" charset="0"/>
              </a:endParaRPr>
            </a:p>
          </p:txBody>
        </p:sp>
      </p:grp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9"/>
          <p:cNvGrpSpPr>
            <a:grpSpLocks/>
          </p:cNvGrpSpPr>
          <p:nvPr/>
        </p:nvGrpSpPr>
        <p:grpSpPr bwMode="auto">
          <a:xfrm>
            <a:off x="1881158" y="604808"/>
            <a:ext cx="8358246" cy="7000656"/>
            <a:chOff x="854" y="1407"/>
            <a:chExt cx="3034" cy="2636"/>
          </a:xfrm>
        </p:grpSpPr>
        <p:sp>
          <p:nvSpPr>
            <p:cNvPr id="740368" name="Oval 1040"/>
            <p:cNvSpPr>
              <a:spLocks noChangeArrowheads="1"/>
            </p:cNvSpPr>
            <p:nvPr/>
          </p:nvSpPr>
          <p:spPr bwMode="auto">
            <a:xfrm>
              <a:off x="901" y="2486"/>
              <a:ext cx="1537" cy="1536"/>
            </a:xfrm>
            <a:prstGeom prst="ellipse">
              <a:avLst/>
            </a:prstGeom>
            <a:solidFill>
              <a:srgbClr val="99CCFF"/>
            </a:solidFill>
            <a:ln w="31750" algn="ctr">
              <a:solidFill>
                <a:srgbClr val="006CD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364" name="Oval 1036"/>
            <p:cNvSpPr>
              <a:spLocks noChangeArrowheads="1"/>
            </p:cNvSpPr>
            <p:nvPr/>
          </p:nvSpPr>
          <p:spPr bwMode="auto">
            <a:xfrm>
              <a:off x="1040" y="2726"/>
              <a:ext cx="1152" cy="1152"/>
            </a:xfrm>
            <a:prstGeom prst="ellipse">
              <a:avLst/>
            </a:prstGeom>
            <a:solidFill>
              <a:srgbClr val="CCFFFF"/>
            </a:solidFill>
            <a:ln w="31750" algn="ctr">
              <a:solidFill>
                <a:srgbClr val="3366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740365" name="Rectangle 1037"/>
            <p:cNvSpPr>
              <a:spLocks noChangeArrowheads="1"/>
            </p:cNvSpPr>
            <p:nvPr/>
          </p:nvSpPr>
          <p:spPr bwMode="auto">
            <a:xfrm>
              <a:off x="854" y="3236"/>
              <a:ext cx="1632" cy="807"/>
            </a:xfrm>
            <a:prstGeom prst="rect">
              <a:avLst/>
            </a:prstGeom>
            <a:ln w="317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740366" name="Rectangle 1038"/>
            <p:cNvSpPr>
              <a:spLocks noChangeArrowheads="1"/>
            </p:cNvSpPr>
            <p:nvPr/>
          </p:nvSpPr>
          <p:spPr bwMode="auto">
            <a:xfrm>
              <a:off x="854" y="2342"/>
              <a:ext cx="750" cy="996"/>
            </a:xfrm>
            <a:prstGeom prst="rect">
              <a:avLst/>
            </a:prstGeom>
            <a:ln w="317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369" name="Line 1041"/>
            <p:cNvSpPr>
              <a:spLocks noChangeShapeType="1"/>
            </p:cNvSpPr>
            <p:nvPr/>
          </p:nvSpPr>
          <p:spPr bwMode="auto">
            <a:xfrm flipH="1" flipV="1">
              <a:off x="1584" y="1810"/>
              <a:ext cx="10" cy="14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370" name="Line 1042"/>
            <p:cNvSpPr>
              <a:spLocks noChangeShapeType="1"/>
            </p:cNvSpPr>
            <p:nvPr/>
          </p:nvSpPr>
          <p:spPr bwMode="auto">
            <a:xfrm>
              <a:off x="1584" y="3236"/>
              <a:ext cx="14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371" name="Text Box 1043"/>
            <p:cNvSpPr txBox="1">
              <a:spLocks noChangeArrowheads="1"/>
            </p:cNvSpPr>
            <p:nvPr/>
          </p:nvSpPr>
          <p:spPr bwMode="auto">
            <a:xfrm>
              <a:off x="1658" y="2967"/>
              <a:ext cx="528" cy="11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400" dirty="0"/>
                <a:t>Simple</a:t>
              </a:r>
            </a:p>
          </p:txBody>
        </p:sp>
        <p:sp>
          <p:nvSpPr>
            <p:cNvPr id="740372" name="Text Box 1044"/>
            <p:cNvSpPr txBox="1">
              <a:spLocks noChangeArrowheads="1"/>
            </p:cNvSpPr>
            <p:nvPr/>
          </p:nvSpPr>
          <p:spPr bwMode="auto">
            <a:xfrm rot="2643430">
              <a:off x="1814" y="2845"/>
              <a:ext cx="709" cy="11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400" dirty="0"/>
                <a:t>Complicated</a:t>
              </a:r>
            </a:p>
          </p:txBody>
        </p:sp>
        <p:sp>
          <p:nvSpPr>
            <p:cNvPr id="740373" name="Oval 1045"/>
            <p:cNvSpPr>
              <a:spLocks noChangeArrowheads="1"/>
            </p:cNvSpPr>
            <p:nvPr/>
          </p:nvSpPr>
          <p:spPr bwMode="auto">
            <a:xfrm>
              <a:off x="2448" y="1452"/>
              <a:ext cx="1152" cy="1152"/>
            </a:xfrm>
            <a:prstGeom prst="ellipse">
              <a:avLst/>
            </a:prstGeom>
            <a:solidFill>
              <a:srgbClr val="00CCFF"/>
            </a:solidFill>
            <a:ln w="31750" algn="ctr">
              <a:solidFill>
                <a:srgbClr val="006CD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740374" name="Rectangle 1046"/>
            <p:cNvSpPr>
              <a:spLocks noChangeArrowheads="1"/>
            </p:cNvSpPr>
            <p:nvPr/>
          </p:nvSpPr>
          <p:spPr bwMode="auto">
            <a:xfrm>
              <a:off x="2256" y="1407"/>
              <a:ext cx="1632" cy="501"/>
            </a:xfrm>
            <a:prstGeom prst="rect">
              <a:avLst/>
            </a:prstGeom>
            <a:ln w="317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740375" name="Rectangle 1047"/>
            <p:cNvSpPr>
              <a:spLocks noChangeArrowheads="1"/>
            </p:cNvSpPr>
            <p:nvPr/>
          </p:nvSpPr>
          <p:spPr bwMode="auto">
            <a:xfrm>
              <a:off x="3024" y="1872"/>
              <a:ext cx="864" cy="852"/>
            </a:xfrm>
            <a:prstGeom prst="rect">
              <a:avLst/>
            </a:prstGeom>
            <a:ln w="317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377" name="Text Box 1049"/>
            <p:cNvSpPr txBox="1">
              <a:spLocks noChangeArrowheads="1"/>
            </p:cNvSpPr>
            <p:nvPr/>
          </p:nvSpPr>
          <p:spPr bwMode="auto">
            <a:xfrm>
              <a:off x="2617" y="2106"/>
              <a:ext cx="528" cy="11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400" dirty="0"/>
                <a:t>Anarchy</a:t>
              </a:r>
            </a:p>
          </p:txBody>
        </p:sp>
        <p:sp>
          <p:nvSpPr>
            <p:cNvPr id="740378" name="Text Box 1050"/>
            <p:cNvSpPr txBox="1">
              <a:spLocks noChangeArrowheads="1"/>
            </p:cNvSpPr>
            <p:nvPr/>
          </p:nvSpPr>
          <p:spPr bwMode="auto">
            <a:xfrm>
              <a:off x="2202" y="2456"/>
              <a:ext cx="624" cy="11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400" dirty="0"/>
                <a:t>Complex</a:t>
              </a:r>
            </a:p>
          </p:txBody>
        </p:sp>
        <p:sp>
          <p:nvSpPr>
            <p:cNvPr id="740379" name="Text Box 1051"/>
            <p:cNvSpPr txBox="1">
              <a:spLocks noChangeArrowheads="1"/>
            </p:cNvSpPr>
            <p:nvPr/>
          </p:nvSpPr>
          <p:spPr bwMode="auto">
            <a:xfrm>
              <a:off x="1536" y="3288"/>
              <a:ext cx="576" cy="127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tr-TR" sz="1600" b="1" dirty="0" smtClean="0"/>
                <a:t>Kesin</a:t>
              </a:r>
              <a:endParaRPr lang="en-US" sz="1600" b="1" dirty="0"/>
            </a:p>
          </p:txBody>
        </p:sp>
        <p:sp>
          <p:nvSpPr>
            <p:cNvPr id="740380" name="Text Box 1052"/>
            <p:cNvSpPr txBox="1">
              <a:spLocks noChangeArrowheads="1"/>
            </p:cNvSpPr>
            <p:nvPr/>
          </p:nvSpPr>
          <p:spPr bwMode="auto">
            <a:xfrm>
              <a:off x="2640" y="3284"/>
              <a:ext cx="576" cy="127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tr-TR" sz="1600" b="1" dirty="0" smtClean="0"/>
                <a:t>Muğlak</a:t>
              </a:r>
              <a:endParaRPr lang="en-US" sz="1600" b="1" dirty="0"/>
            </a:p>
          </p:txBody>
        </p:sp>
        <p:sp>
          <p:nvSpPr>
            <p:cNvPr id="740382" name="Text Box 1054"/>
            <p:cNvSpPr txBox="1">
              <a:spLocks noChangeArrowheads="1"/>
            </p:cNvSpPr>
            <p:nvPr/>
          </p:nvSpPr>
          <p:spPr bwMode="auto">
            <a:xfrm>
              <a:off x="2036" y="3276"/>
              <a:ext cx="994" cy="127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dirty="0"/>
                <a:t>Technology</a:t>
              </a:r>
            </a:p>
          </p:txBody>
        </p:sp>
        <p:sp>
          <p:nvSpPr>
            <p:cNvPr id="740383" name="Text Box 1055"/>
            <p:cNvSpPr txBox="1">
              <a:spLocks noChangeArrowheads="1"/>
            </p:cNvSpPr>
            <p:nvPr/>
          </p:nvSpPr>
          <p:spPr bwMode="auto">
            <a:xfrm>
              <a:off x="1008" y="3072"/>
              <a:ext cx="572" cy="127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tr-TR" sz="1600" b="1" dirty="0" smtClean="0"/>
                <a:t>Mutabakat</a:t>
              </a:r>
              <a:endParaRPr lang="en-US" sz="1600" b="1" dirty="0"/>
            </a:p>
          </p:txBody>
        </p:sp>
        <p:sp>
          <p:nvSpPr>
            <p:cNvPr id="740384" name="Text Box 1056"/>
            <p:cNvSpPr txBox="1">
              <a:spLocks noChangeArrowheads="1"/>
            </p:cNvSpPr>
            <p:nvPr/>
          </p:nvSpPr>
          <p:spPr bwMode="auto">
            <a:xfrm>
              <a:off x="1008" y="1848"/>
              <a:ext cx="576" cy="127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tr-TR" sz="1600" dirty="0" smtClean="0"/>
                <a:t>Anlaşmazlık</a:t>
              </a:r>
              <a:endParaRPr lang="en-US" sz="1600" dirty="0"/>
            </a:p>
          </p:txBody>
        </p:sp>
        <p:sp>
          <p:nvSpPr>
            <p:cNvPr id="740386" name="Text Box 1058"/>
            <p:cNvSpPr txBox="1">
              <a:spLocks noChangeArrowheads="1"/>
            </p:cNvSpPr>
            <p:nvPr/>
          </p:nvSpPr>
          <p:spPr bwMode="auto">
            <a:xfrm rot="16200000">
              <a:off x="988" y="2187"/>
              <a:ext cx="1038" cy="123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tr-TR" sz="1600" dirty="0" smtClean="0"/>
                <a:t>Gereksinimler</a:t>
              </a:r>
              <a:endParaRPr lang="en-US" sz="1600" dirty="0"/>
            </a:p>
          </p:txBody>
        </p:sp>
      </p:grpSp>
      <p:sp>
        <p:nvSpPr>
          <p:cNvPr id="737286" name="Text Box 6"/>
          <p:cNvSpPr txBox="1">
            <a:spLocks noChangeArrowheads="1"/>
          </p:cNvSpPr>
          <p:nvPr/>
        </p:nvSpPr>
        <p:spPr bwMode="auto">
          <a:xfrm>
            <a:off x="8077200" y="5638801"/>
            <a:ext cx="2362200" cy="646331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900" dirty="0"/>
              <a:t>Source: </a:t>
            </a:r>
            <a:r>
              <a:rPr lang="en-US" sz="900" i="1" dirty="0"/>
              <a:t>Strategic Management and Organizational Dynamics </a:t>
            </a:r>
            <a:r>
              <a:rPr lang="en-US" sz="900" dirty="0"/>
              <a:t>by Ralph Stacey</a:t>
            </a:r>
            <a:r>
              <a:rPr lang="en-US" sz="900" i="1" dirty="0"/>
              <a:t> </a:t>
            </a:r>
            <a:r>
              <a:rPr lang="en-US" sz="900" dirty="0"/>
              <a:t>in </a:t>
            </a:r>
            <a:r>
              <a:rPr lang="en-US" sz="900" i="1" dirty="0"/>
              <a:t>Agile Software Development with Scrum </a:t>
            </a:r>
            <a:r>
              <a:rPr lang="en-US" sz="900" dirty="0"/>
              <a:t>by Ken </a:t>
            </a:r>
            <a:r>
              <a:rPr lang="en-US" sz="900" dirty="0" err="1"/>
              <a:t>Schwaber</a:t>
            </a:r>
            <a:r>
              <a:rPr lang="en-US" sz="900" dirty="0"/>
              <a:t> and Mike </a:t>
            </a:r>
            <a:r>
              <a:rPr lang="en-US" sz="900" dirty="0" err="1"/>
              <a:t>Beedle</a:t>
            </a:r>
            <a:r>
              <a:rPr lang="en-US" sz="900" dirty="0"/>
              <a:t>.</a:t>
            </a:r>
          </a:p>
        </p:txBody>
      </p:sp>
      <p:sp>
        <p:nvSpPr>
          <p:cNvPr id="7403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 Gürültü Seviyesi</a:t>
            </a:r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AutoShape 2"/>
          <p:cNvSpPr>
            <a:spLocks noChangeArrowheads="1"/>
          </p:cNvSpPr>
          <p:nvPr/>
        </p:nvSpPr>
        <p:spPr bwMode="auto">
          <a:xfrm>
            <a:off x="7139435" y="4056251"/>
            <a:ext cx="1066800" cy="758825"/>
          </a:xfrm>
          <a:prstGeom prst="rightArrow">
            <a:avLst>
              <a:gd name="adj1" fmla="val 50000"/>
              <a:gd name="adj2" fmla="val 35146"/>
            </a:avLst>
          </a:prstGeom>
          <a:solidFill>
            <a:schemeClr val="accent1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363" name="Rectangle 3"/>
          <p:cNvSpPr>
            <a:spLocks noChangeArrowheads="1"/>
          </p:cNvSpPr>
          <p:nvPr/>
        </p:nvSpPr>
        <p:spPr bwMode="auto">
          <a:xfrm>
            <a:off x="5844035" y="4265800"/>
            <a:ext cx="838200" cy="381000"/>
          </a:xfrm>
          <a:prstGeom prst="rect">
            <a:avLst/>
          </a:prstGeom>
          <a:solidFill>
            <a:schemeClr val="accent1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364" name="AutoShape 4"/>
          <p:cNvSpPr>
            <a:spLocks noChangeArrowheads="1"/>
          </p:cNvSpPr>
          <p:nvPr/>
        </p:nvSpPr>
        <p:spPr bwMode="auto">
          <a:xfrm rot="6109147" flipH="1" flipV="1">
            <a:off x="5243960" y="1322575"/>
            <a:ext cx="1981200" cy="1752600"/>
          </a:xfrm>
          <a:custGeom>
            <a:avLst/>
            <a:gdLst>
              <a:gd name="G0" fmla="+- 4261215 0 0"/>
              <a:gd name="G1" fmla="+- -10890144 0 0"/>
              <a:gd name="G2" fmla="+- 4261215 0 -10890144"/>
              <a:gd name="G3" fmla="+- 10800 0 0"/>
              <a:gd name="G4" fmla="+- 0 0 42612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674 0 0"/>
              <a:gd name="G9" fmla="+- 0 0 -10890144"/>
              <a:gd name="G10" fmla="+- 7674 0 2700"/>
              <a:gd name="G11" fmla="cos G10 4261215"/>
              <a:gd name="G12" fmla="sin G10 4261215"/>
              <a:gd name="G13" fmla="cos 13500 4261215"/>
              <a:gd name="G14" fmla="sin 13500 4261215"/>
              <a:gd name="G15" fmla="+- G11 10800 0"/>
              <a:gd name="G16" fmla="+- G12 10800 0"/>
              <a:gd name="G17" fmla="+- G13 10800 0"/>
              <a:gd name="G18" fmla="+- G14 10800 0"/>
              <a:gd name="G19" fmla="*/ 7674 1 2"/>
              <a:gd name="G20" fmla="+- G19 5400 0"/>
              <a:gd name="G21" fmla="cos G20 4261215"/>
              <a:gd name="G22" fmla="sin G20 4261215"/>
              <a:gd name="G23" fmla="+- G21 10800 0"/>
              <a:gd name="G24" fmla="+- G12 G23 G22"/>
              <a:gd name="G25" fmla="+- G22 G23 G11"/>
              <a:gd name="G26" fmla="cos 10800 4261215"/>
              <a:gd name="G27" fmla="sin 10800 4261215"/>
              <a:gd name="G28" fmla="cos 7674 4261215"/>
              <a:gd name="G29" fmla="sin 7674 42612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890144"/>
              <a:gd name="G36" fmla="sin G34 -10890144"/>
              <a:gd name="G37" fmla="+/ -10890144 42612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674 G39"/>
              <a:gd name="G43" fmla="sin 767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658 w 21600"/>
              <a:gd name="T5" fmla="*/ 2457 h 21600"/>
              <a:gd name="T6" fmla="*/ 1830 w 21600"/>
              <a:gd name="T7" fmla="*/ 8592 h 21600"/>
              <a:gd name="T8" fmla="*/ 15673 w 21600"/>
              <a:gd name="T9" fmla="*/ 4872 h 21600"/>
              <a:gd name="T10" fmla="*/ 16500 w 21600"/>
              <a:gd name="T11" fmla="*/ 23037 h 21600"/>
              <a:gd name="T12" fmla="*/ 10836 w 21600"/>
              <a:gd name="T13" fmla="*/ 20972 h 21600"/>
              <a:gd name="T14" fmla="*/ 12900 w 21600"/>
              <a:gd name="T15" fmla="*/ 1530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040" y="17756"/>
                </a:moveTo>
                <a:cubicBezTo>
                  <a:pt x="16744" y="16496"/>
                  <a:pt x="18474" y="13783"/>
                  <a:pt x="18474" y="10800"/>
                </a:cubicBezTo>
                <a:cubicBezTo>
                  <a:pt x="18474" y="6561"/>
                  <a:pt x="15038" y="3126"/>
                  <a:pt x="10800" y="3126"/>
                </a:cubicBezTo>
                <a:cubicBezTo>
                  <a:pt x="7268" y="3125"/>
                  <a:pt x="4192" y="5536"/>
                  <a:pt x="3348" y="8965"/>
                </a:cubicBezTo>
                <a:lnTo>
                  <a:pt x="313" y="8218"/>
                </a:lnTo>
                <a:cubicBezTo>
                  <a:pt x="1501" y="3392"/>
                  <a:pt x="582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998"/>
                  <a:pt x="19166" y="18816"/>
                  <a:pt x="15360" y="20589"/>
                </a:cubicBezTo>
                <a:lnTo>
                  <a:pt x="16500" y="23037"/>
                </a:lnTo>
                <a:lnTo>
                  <a:pt x="10836" y="20972"/>
                </a:lnTo>
                <a:lnTo>
                  <a:pt x="12900" y="15308"/>
                </a:lnTo>
                <a:lnTo>
                  <a:pt x="14040" y="17756"/>
                </a:lnTo>
                <a:close/>
              </a:path>
            </a:pathLst>
          </a:custGeom>
          <a:solidFill>
            <a:schemeClr val="accent1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365" name="AutoShape 5"/>
          <p:cNvSpPr>
            <a:spLocks noChangeAspect="1" noChangeArrowheads="1"/>
          </p:cNvSpPr>
          <p:nvPr/>
        </p:nvSpPr>
        <p:spPr bwMode="auto">
          <a:xfrm>
            <a:off x="2167385" y="5424676"/>
            <a:ext cx="919162" cy="517525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31750">
            <a:solidFill>
              <a:srgbClr val="006C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</a:t>
            </a:r>
            <a:r>
              <a:rPr lang="tr-TR" dirty="0" smtClean="0"/>
              <a:t>Süreci</a:t>
            </a:r>
            <a:endParaRPr lang="en-US" dirty="0"/>
          </a:p>
        </p:txBody>
      </p:sp>
      <p:sp>
        <p:nvSpPr>
          <p:cNvPr id="1167367" name="AutoShape 7"/>
          <p:cNvSpPr>
            <a:spLocks noChangeAspect="1" noChangeArrowheads="1"/>
          </p:cNvSpPr>
          <p:nvPr/>
        </p:nvSpPr>
        <p:spPr bwMode="auto">
          <a:xfrm>
            <a:off x="2478535" y="5008751"/>
            <a:ext cx="919162" cy="517525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31750">
            <a:solidFill>
              <a:srgbClr val="006C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368" name="AutoShape 8"/>
          <p:cNvSpPr>
            <a:spLocks noChangeAspect="1" noChangeArrowheads="1"/>
          </p:cNvSpPr>
          <p:nvPr/>
        </p:nvSpPr>
        <p:spPr bwMode="auto">
          <a:xfrm>
            <a:off x="2248348" y="4607114"/>
            <a:ext cx="919163" cy="517525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31750">
            <a:solidFill>
              <a:srgbClr val="006C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369" name="AutoShape 9"/>
          <p:cNvSpPr>
            <a:spLocks noChangeAspect="1" noChangeArrowheads="1"/>
          </p:cNvSpPr>
          <p:nvPr/>
        </p:nvSpPr>
        <p:spPr bwMode="auto">
          <a:xfrm>
            <a:off x="2705548" y="4205476"/>
            <a:ext cx="919163" cy="517525"/>
          </a:xfrm>
          <a:prstGeom prst="cube">
            <a:avLst>
              <a:gd name="adj" fmla="val 25000"/>
            </a:avLst>
          </a:prstGeom>
          <a:solidFill>
            <a:srgbClr val="CCFFFF"/>
          </a:solidFill>
          <a:ln w="31750">
            <a:solidFill>
              <a:srgbClr val="3366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4853435" y="4122926"/>
            <a:ext cx="895350" cy="665163"/>
            <a:chOff x="2550" y="2556"/>
            <a:chExt cx="810" cy="602"/>
          </a:xfrm>
        </p:grpSpPr>
        <p:sp>
          <p:nvSpPr>
            <p:cNvPr id="1167372" name="AutoShape 12"/>
            <p:cNvSpPr>
              <a:spLocks noChangeAspect="1" noChangeArrowheads="1"/>
            </p:cNvSpPr>
            <p:nvPr/>
          </p:nvSpPr>
          <p:spPr bwMode="auto">
            <a:xfrm>
              <a:off x="2688" y="2830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373" name="AutoShape 13"/>
            <p:cNvSpPr>
              <a:spLocks noChangeAspect="1" noChangeArrowheads="1"/>
            </p:cNvSpPr>
            <p:nvPr/>
          </p:nvSpPr>
          <p:spPr bwMode="auto">
            <a:xfrm>
              <a:off x="2642" y="2739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374" name="AutoShape 14"/>
            <p:cNvSpPr>
              <a:spLocks noChangeAspect="1" noChangeArrowheads="1"/>
            </p:cNvSpPr>
            <p:nvPr/>
          </p:nvSpPr>
          <p:spPr bwMode="auto">
            <a:xfrm>
              <a:off x="2596" y="2648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375" name="AutoShape 15"/>
            <p:cNvSpPr>
              <a:spLocks noChangeAspect="1" noChangeArrowheads="1"/>
            </p:cNvSpPr>
            <p:nvPr/>
          </p:nvSpPr>
          <p:spPr bwMode="auto">
            <a:xfrm>
              <a:off x="2550" y="2556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376" name="Text Box 16"/>
          <p:cNvSpPr txBox="1">
            <a:spLocks noChangeArrowheads="1"/>
          </p:cNvSpPr>
          <p:nvPr/>
        </p:nvSpPr>
        <p:spPr bwMode="auto">
          <a:xfrm>
            <a:off x="6285360" y="3324413"/>
            <a:ext cx="1109599" cy="338554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dirty="0" smtClean="0"/>
              <a:t>7 </a:t>
            </a:r>
            <a:r>
              <a:rPr lang="en-US" sz="1600" dirty="0" smtClean="0"/>
              <a:t>- </a:t>
            </a:r>
            <a:r>
              <a:rPr lang="en-US" sz="1600" dirty="0"/>
              <a:t>30 </a:t>
            </a:r>
            <a:r>
              <a:rPr lang="tr-TR" sz="1600" dirty="0" smtClean="0"/>
              <a:t>gün</a:t>
            </a:r>
            <a:endParaRPr lang="en-US" sz="1600" dirty="0"/>
          </a:p>
        </p:txBody>
      </p:sp>
      <p:sp>
        <p:nvSpPr>
          <p:cNvPr id="1167377" name="Text Box 17"/>
          <p:cNvSpPr txBox="1">
            <a:spLocks noChangeArrowheads="1"/>
          </p:cNvSpPr>
          <p:nvPr/>
        </p:nvSpPr>
        <p:spPr bwMode="auto">
          <a:xfrm>
            <a:off x="5715448" y="1952813"/>
            <a:ext cx="857927" cy="338554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24 </a:t>
            </a:r>
            <a:r>
              <a:rPr lang="tr-TR" sz="1600" dirty="0" smtClean="0"/>
              <a:t>saat</a:t>
            </a:r>
            <a:endParaRPr lang="en-US" sz="1600" dirty="0"/>
          </a:p>
        </p:txBody>
      </p:sp>
      <p:sp>
        <p:nvSpPr>
          <p:cNvPr id="1167378" name="AutoShape 18"/>
          <p:cNvSpPr>
            <a:spLocks noChangeArrowheads="1"/>
          </p:cNvSpPr>
          <p:nvPr/>
        </p:nvSpPr>
        <p:spPr bwMode="auto">
          <a:xfrm rot="15490853" flipV="1">
            <a:off x="5625754" y="2445732"/>
            <a:ext cx="2312988" cy="2085975"/>
          </a:xfrm>
          <a:custGeom>
            <a:avLst/>
            <a:gdLst>
              <a:gd name="G0" fmla="+- 7802764 0 0"/>
              <a:gd name="G1" fmla="+- 10969111 0 0"/>
              <a:gd name="G2" fmla="+- 7802764 0 10969111"/>
              <a:gd name="G3" fmla="+- 10800 0 0"/>
              <a:gd name="G4" fmla="+- 0 0 78027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61 0 0"/>
              <a:gd name="G9" fmla="+- 0 0 10969111"/>
              <a:gd name="G10" fmla="+- 7261 0 2700"/>
              <a:gd name="G11" fmla="cos G10 7802764"/>
              <a:gd name="G12" fmla="sin G10 7802764"/>
              <a:gd name="G13" fmla="cos 13500 7802764"/>
              <a:gd name="G14" fmla="sin 13500 7802764"/>
              <a:gd name="G15" fmla="+- G11 10800 0"/>
              <a:gd name="G16" fmla="+- G12 10800 0"/>
              <a:gd name="G17" fmla="+- G13 10800 0"/>
              <a:gd name="G18" fmla="+- G14 10800 0"/>
              <a:gd name="G19" fmla="*/ 7261 1 2"/>
              <a:gd name="G20" fmla="+- G19 5400 0"/>
              <a:gd name="G21" fmla="cos G20 7802764"/>
              <a:gd name="G22" fmla="sin G20 7802764"/>
              <a:gd name="G23" fmla="+- G21 10800 0"/>
              <a:gd name="G24" fmla="+- G12 G23 G22"/>
              <a:gd name="G25" fmla="+- G22 G23 G11"/>
              <a:gd name="G26" fmla="cos 10800 7802764"/>
              <a:gd name="G27" fmla="sin 10800 7802764"/>
              <a:gd name="G28" fmla="cos 7261 7802764"/>
              <a:gd name="G29" fmla="sin 7261 78027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969111"/>
              <a:gd name="G36" fmla="sin G34 10969111"/>
              <a:gd name="G37" fmla="+/ 10969111 78027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61 G39"/>
              <a:gd name="G43" fmla="sin 726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449 w 21600"/>
              <a:gd name="T5" fmla="*/ 4333 h 21600"/>
              <a:gd name="T6" fmla="*/ 1987 w 21600"/>
              <a:gd name="T7" fmla="*/ 12773 h 21600"/>
              <a:gd name="T8" fmla="*/ 16615 w 21600"/>
              <a:gd name="T9" fmla="*/ 6452 h 21600"/>
              <a:gd name="T10" fmla="*/ 4242 w 21600"/>
              <a:gd name="T11" fmla="*/ 22600 h 21600"/>
              <a:gd name="T12" fmla="*/ 2505 w 21600"/>
              <a:gd name="T13" fmla="*/ 16523 h 21600"/>
              <a:gd name="T14" fmla="*/ 8584 w 21600"/>
              <a:gd name="T15" fmla="*/ 1478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7273" y="17146"/>
                </a:moveTo>
                <a:cubicBezTo>
                  <a:pt x="8351" y="17746"/>
                  <a:pt x="9565" y="18061"/>
                  <a:pt x="10800" y="18061"/>
                </a:cubicBezTo>
                <a:cubicBezTo>
                  <a:pt x="14810" y="18061"/>
                  <a:pt x="18061" y="14810"/>
                  <a:pt x="18061" y="10800"/>
                </a:cubicBezTo>
                <a:cubicBezTo>
                  <a:pt x="18061" y="6789"/>
                  <a:pt x="14810" y="3539"/>
                  <a:pt x="10800" y="3539"/>
                </a:cubicBezTo>
                <a:cubicBezTo>
                  <a:pt x="6789" y="3539"/>
                  <a:pt x="3539" y="6789"/>
                  <a:pt x="3539" y="10800"/>
                </a:cubicBezTo>
                <a:cubicBezTo>
                  <a:pt x="3538" y="11333"/>
                  <a:pt x="3597" y="11866"/>
                  <a:pt x="3714" y="12386"/>
                </a:cubicBezTo>
                <a:lnTo>
                  <a:pt x="261" y="13160"/>
                </a:lnTo>
                <a:cubicBezTo>
                  <a:pt x="87" y="12385"/>
                  <a:pt x="0" y="1159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964" y="21600"/>
                  <a:pt x="7158" y="21132"/>
                  <a:pt x="5554" y="20240"/>
                </a:cubicBezTo>
                <a:lnTo>
                  <a:pt x="4242" y="22600"/>
                </a:lnTo>
                <a:lnTo>
                  <a:pt x="2505" y="16523"/>
                </a:lnTo>
                <a:lnTo>
                  <a:pt x="8584" y="14786"/>
                </a:lnTo>
                <a:lnTo>
                  <a:pt x="7273" y="17146"/>
                </a:lnTo>
                <a:close/>
              </a:path>
            </a:pathLst>
          </a:custGeom>
          <a:solidFill>
            <a:schemeClr val="accent1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379" name="AutoShape 19"/>
          <p:cNvSpPr>
            <a:spLocks noChangeArrowheads="1"/>
          </p:cNvSpPr>
          <p:nvPr/>
        </p:nvSpPr>
        <p:spPr bwMode="auto">
          <a:xfrm>
            <a:off x="3710435" y="4056251"/>
            <a:ext cx="1066800" cy="758825"/>
          </a:xfrm>
          <a:prstGeom prst="rightArrow">
            <a:avLst>
              <a:gd name="adj1" fmla="val 50000"/>
              <a:gd name="adj2" fmla="val 35146"/>
            </a:avLst>
          </a:prstGeom>
          <a:solidFill>
            <a:schemeClr val="accent1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380" name="AutoShape 20"/>
          <p:cNvSpPr>
            <a:spLocks noChangeAspect="1" noChangeArrowheads="1"/>
          </p:cNvSpPr>
          <p:nvPr/>
        </p:nvSpPr>
        <p:spPr bwMode="auto">
          <a:xfrm>
            <a:off x="8277673" y="4199126"/>
            <a:ext cx="919163" cy="517525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381" name="AutoShape 21"/>
          <p:cNvSpPr>
            <a:spLocks/>
          </p:cNvSpPr>
          <p:nvPr/>
        </p:nvSpPr>
        <p:spPr bwMode="auto">
          <a:xfrm>
            <a:off x="3405635" y="4799200"/>
            <a:ext cx="304800" cy="1143000"/>
          </a:xfrm>
          <a:prstGeom prst="rightBrace">
            <a:avLst>
              <a:gd name="adj1" fmla="val 3125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382" name="Text Box 22"/>
          <p:cNvSpPr txBox="1">
            <a:spLocks noChangeArrowheads="1"/>
          </p:cNvSpPr>
          <p:nvPr/>
        </p:nvSpPr>
        <p:spPr bwMode="auto">
          <a:xfrm>
            <a:off x="3710435" y="5104001"/>
            <a:ext cx="3839513" cy="5847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tr-TR" sz="1600" dirty="0" smtClean="0"/>
              <a:t>Ürün</a:t>
            </a:r>
            <a:r>
              <a:rPr lang="en-US" sz="1600" dirty="0" smtClean="0"/>
              <a:t> </a:t>
            </a:r>
            <a:r>
              <a:rPr lang="en-US" sz="1600" dirty="0"/>
              <a:t>Backlog</a:t>
            </a:r>
          </a:p>
          <a:p>
            <a:pPr algn="l">
              <a:spcBef>
                <a:spcPct val="0"/>
              </a:spcBef>
            </a:pPr>
            <a:r>
              <a:rPr lang="tr-TR" sz="1600" dirty="0" smtClean="0"/>
              <a:t>Ürün Sahibi tarafından </a:t>
            </a:r>
            <a:r>
              <a:rPr lang="tr-TR" sz="1600" dirty="0" err="1" smtClean="0"/>
              <a:t>önceliklendirilmiş</a:t>
            </a:r>
            <a:endParaRPr lang="en-US" sz="1600" dirty="0"/>
          </a:p>
        </p:txBody>
      </p:sp>
      <p:sp>
        <p:nvSpPr>
          <p:cNvPr id="1167383" name="Text Box 23"/>
          <p:cNvSpPr txBox="1">
            <a:spLocks noChangeArrowheads="1"/>
          </p:cNvSpPr>
          <p:nvPr/>
        </p:nvSpPr>
        <p:spPr bwMode="auto">
          <a:xfrm>
            <a:off x="2338835" y="3865750"/>
            <a:ext cx="1492250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dirty="0"/>
              <a:t>Sprint Backlog</a:t>
            </a:r>
          </a:p>
        </p:txBody>
      </p:sp>
      <p:sp>
        <p:nvSpPr>
          <p:cNvPr id="1167384" name="Text Box 24"/>
          <p:cNvSpPr txBox="1">
            <a:spLocks noChangeArrowheads="1"/>
          </p:cNvSpPr>
          <p:nvPr/>
        </p:nvSpPr>
        <p:spPr bwMode="auto">
          <a:xfrm>
            <a:off x="3574923" y="3033009"/>
            <a:ext cx="1949573" cy="83099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tr-TR" sz="1600" dirty="0" err="1" smtClean="0"/>
              <a:t>Backlog</a:t>
            </a:r>
            <a:r>
              <a:rPr lang="tr-TR" sz="1600" dirty="0" smtClean="0"/>
              <a:t> iş paketleri</a:t>
            </a:r>
            <a:br>
              <a:rPr lang="tr-TR" sz="1600" dirty="0" smtClean="0"/>
            </a:br>
            <a:r>
              <a:rPr lang="tr-TR" sz="1600" dirty="0" smtClean="0"/>
              <a:t>takım tarafından </a:t>
            </a:r>
            <a:br>
              <a:rPr lang="tr-TR" sz="1600" dirty="0" smtClean="0"/>
            </a:br>
            <a:r>
              <a:rPr lang="tr-TR" sz="1600" dirty="0" smtClean="0"/>
              <a:t>detaylandırılabilir</a:t>
            </a:r>
            <a:endParaRPr lang="en-US" sz="1600" dirty="0"/>
          </a:p>
        </p:txBody>
      </p:sp>
      <p:sp>
        <p:nvSpPr>
          <p:cNvPr id="1167385" name="Text Box 25"/>
          <p:cNvSpPr txBox="1">
            <a:spLocks noChangeArrowheads="1"/>
          </p:cNvSpPr>
          <p:nvPr/>
        </p:nvSpPr>
        <p:spPr bwMode="auto">
          <a:xfrm>
            <a:off x="7745860" y="4827776"/>
            <a:ext cx="2254143" cy="5847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tr-TR" sz="1600" dirty="0" smtClean="0"/>
              <a:t>Potansiyel kullanılabilir</a:t>
            </a:r>
            <a:br>
              <a:rPr lang="tr-TR" sz="1600" dirty="0" smtClean="0"/>
            </a:br>
            <a:r>
              <a:rPr lang="tr-TR" sz="1600" dirty="0" smtClean="0"/>
              <a:t>Ürün çıktısı</a:t>
            </a:r>
            <a:endParaRPr lang="en-US" sz="1600" dirty="0"/>
          </a:p>
        </p:txBody>
      </p:sp>
      <p:sp>
        <p:nvSpPr>
          <p:cNvPr id="1167386" name="Text Box 26"/>
          <p:cNvSpPr txBox="1">
            <a:spLocks noChangeArrowheads="1"/>
          </p:cNvSpPr>
          <p:nvPr/>
        </p:nvSpPr>
        <p:spPr bwMode="auto">
          <a:xfrm>
            <a:off x="3846261" y="2001759"/>
            <a:ext cx="1542410" cy="5847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tr-TR" sz="1600" dirty="0" smtClean="0"/>
              <a:t>Günlük </a:t>
            </a:r>
            <a:r>
              <a:rPr lang="tr-TR" sz="1600" dirty="0" err="1" smtClean="0"/>
              <a:t>Scrum</a:t>
            </a:r>
            <a:r>
              <a:rPr lang="tr-TR" sz="1600" dirty="0" smtClean="0"/>
              <a:t> </a:t>
            </a:r>
            <a:br>
              <a:rPr lang="tr-TR" sz="1600" dirty="0" smtClean="0"/>
            </a:br>
            <a:r>
              <a:rPr lang="tr-TR" sz="1600" dirty="0" smtClean="0"/>
              <a:t>Toplantısı</a:t>
            </a:r>
            <a:endParaRPr lang="en-US" sz="1600" dirty="0"/>
          </a:p>
        </p:txBody>
      </p:sp>
      <p:sp>
        <p:nvSpPr>
          <p:cNvPr id="1167388" name="Text Box 28"/>
          <p:cNvSpPr txBox="1">
            <a:spLocks noChangeArrowheads="1"/>
          </p:cNvSpPr>
          <p:nvPr/>
        </p:nvSpPr>
        <p:spPr bwMode="auto">
          <a:xfrm>
            <a:off x="8077200" y="6019801"/>
            <a:ext cx="2362200" cy="507831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900"/>
              <a:t>Source: Adapted from </a:t>
            </a:r>
            <a:r>
              <a:rPr lang="en-US" sz="900" i="1"/>
              <a:t>Agile Software Development with Scrum </a:t>
            </a:r>
            <a:r>
              <a:rPr lang="en-US" sz="900"/>
              <a:t>by Ken Schwaber and Mike Beedle.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Adem </a:t>
            </a:r>
            <a:r>
              <a:rPr lang="en-GB" dirty="0" err="1" smtClean="0"/>
              <a:t>Kalınlı</a:t>
            </a:r>
            <a:r>
              <a:rPr lang="en-GB" dirty="0" smtClean="0"/>
              <a:t> - </a:t>
            </a:r>
            <a:r>
              <a:rPr lang="en-GB" dirty="0" err="1" smtClean="0"/>
              <a:t>Öğr</a:t>
            </a:r>
            <a:r>
              <a:rPr lang="en-GB" dirty="0" smtClean="0"/>
              <a:t>. </a:t>
            </a:r>
            <a:r>
              <a:rPr lang="en-GB" dirty="0" err="1" smtClean="0"/>
              <a:t>Gör</a:t>
            </a:r>
            <a:r>
              <a:rPr lang="en-GB" dirty="0" smtClean="0"/>
              <a:t>. Burak Sarıca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Sprint</a:t>
            </a:r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28650"/>
            <a:r>
              <a:rPr lang="tr-TR" dirty="0" err="1" smtClean="0"/>
              <a:t>Scrum</a:t>
            </a:r>
            <a:r>
              <a:rPr lang="tr-TR" dirty="0" smtClean="0"/>
              <a:t> projeleri «Sprint» </a:t>
            </a:r>
            <a:r>
              <a:rPr lang="tr-TR" dirty="0" err="1" smtClean="0"/>
              <a:t>ler</a:t>
            </a:r>
            <a:r>
              <a:rPr lang="tr-TR" dirty="0" smtClean="0"/>
              <a:t> ile ilerler. </a:t>
            </a:r>
            <a:endParaRPr lang="en-US" dirty="0" smtClean="0"/>
          </a:p>
          <a:p>
            <a:pPr marL="937260" lvl="1"/>
            <a:r>
              <a:rPr lang="en-US" dirty="0" smtClean="0"/>
              <a:t>Analogous to Extreme Programming iterations</a:t>
            </a:r>
          </a:p>
          <a:p>
            <a:pPr marL="628650"/>
            <a:r>
              <a:rPr lang="tr-TR" dirty="0" smtClean="0"/>
              <a:t>Genellikle süreler 2-4 haftadır.</a:t>
            </a:r>
            <a:endParaRPr lang="en-US" dirty="0"/>
          </a:p>
          <a:p>
            <a:pPr marL="628650"/>
            <a:r>
              <a:rPr lang="tr-TR" dirty="0" smtClean="0"/>
              <a:t>Sabit belirlenmiş süreler ritim yakalanması açısından iyidir.</a:t>
            </a:r>
            <a:endParaRPr lang="en-US" dirty="0"/>
          </a:p>
          <a:p>
            <a:pPr marL="628650"/>
            <a:r>
              <a:rPr lang="tr-TR" dirty="0" smtClean="0"/>
              <a:t>Ürün parçası sprint esnasında tasarlanır, kodlanır ve test edilir.</a:t>
            </a:r>
            <a:endParaRPr lang="en-US" dirty="0"/>
          </a:p>
          <a:p>
            <a:pPr marL="628650"/>
            <a:endParaRPr lang="en-US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832610" y="285728"/>
            <a:ext cx="8515350" cy="1291612"/>
          </a:xfrm>
          <a:ln/>
        </p:spPr>
        <p:txBody>
          <a:bodyPr anchor="t"/>
          <a:lstStyle/>
          <a:p>
            <a:pPr>
              <a:lnSpc>
                <a:spcPct val="70000"/>
              </a:lnSpc>
            </a:pPr>
            <a:r>
              <a:rPr lang="tr-TR" dirty="0" smtClean="0"/>
              <a:t>Sıralı geliştirmeye karşı eş zamanlı geliştirme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4231" y="4949191"/>
            <a:ext cx="5629275" cy="89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2895600" y="2571750"/>
            <a:ext cx="658368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918460" y="5795010"/>
            <a:ext cx="658368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7654290" y="6349463"/>
            <a:ext cx="4537710" cy="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ea typeface="Gill Sans" pitchFamily="80" charset="0"/>
                <a:cs typeface="Gill Sans" pitchFamily="80" charset="0"/>
              </a:rPr>
              <a:t>Source: “The New </a:t>
            </a:r>
            <a:r>
              <a:rPr lang="en-US" sz="1300" dirty="0" err="1">
                <a:ea typeface="Gill Sans" pitchFamily="80" charset="0"/>
                <a:cs typeface="Gill Sans" pitchFamily="80" charset="0"/>
              </a:rPr>
              <a:t>New</a:t>
            </a:r>
            <a:r>
              <a:rPr lang="en-US" sz="1300" dirty="0">
                <a:ea typeface="Gill Sans" pitchFamily="80" charset="0"/>
                <a:cs typeface="Gill Sans" pitchFamily="80" charset="0"/>
              </a:rPr>
              <a:t> Product Development Game” by Takeuchi and </a:t>
            </a:r>
            <a:r>
              <a:rPr lang="en-US" sz="1300" dirty="0" err="1">
                <a:ea typeface="Gill Sans" pitchFamily="80" charset="0"/>
                <a:cs typeface="Gill Sans" pitchFamily="80" charset="0"/>
              </a:rPr>
              <a:t>Nonaka</a:t>
            </a:r>
            <a:r>
              <a:rPr lang="en-US" sz="1300" dirty="0">
                <a:ea typeface="Gill Sans" pitchFamily="80" charset="0"/>
                <a:cs typeface="Gill Sans" pitchFamily="80" charset="0"/>
              </a:rPr>
              <a:t>. </a:t>
            </a:r>
            <a:r>
              <a:rPr lang="en-US" sz="1300" i="1" dirty="0">
                <a:ea typeface="Gill Sans" pitchFamily="80" charset="0"/>
                <a:cs typeface="Gill Sans" pitchFamily="80" charset="0"/>
              </a:rPr>
              <a:t>Harvard Business Review,</a:t>
            </a:r>
            <a:r>
              <a:rPr lang="en-US" sz="1300" dirty="0">
                <a:ea typeface="Gill Sans" pitchFamily="80" charset="0"/>
                <a:cs typeface="Gill Sans" pitchFamily="80" charset="0"/>
              </a:rPr>
              <a:t> January 1986.</a:t>
            </a: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2689860" y="2846070"/>
            <a:ext cx="3726180" cy="1108710"/>
          </a:xfrm>
          <a:prstGeom prst="roundRect">
            <a:avLst>
              <a:gd name="adj" fmla="val 24741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>
            <a:solidFill>
              <a:srgbClr val="003C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9463" name="AutoShape 7"/>
          <p:cNvSpPr>
            <a:spLocks/>
          </p:cNvSpPr>
          <p:nvPr/>
        </p:nvSpPr>
        <p:spPr bwMode="auto">
          <a:xfrm>
            <a:off x="6027420" y="3669030"/>
            <a:ext cx="3726180" cy="1108710"/>
          </a:xfrm>
          <a:prstGeom prst="roundRect">
            <a:avLst>
              <a:gd name="adj" fmla="val 24741"/>
            </a:avLst>
          </a:prstGeom>
          <a:blipFill dpi="0" rotWithShape="0">
            <a:blip r:embed="rId5" cstate="print"/>
            <a:srcRect/>
            <a:tile tx="0" ty="0" sx="100000" sy="100000" flip="none" algn="tl"/>
          </a:blipFill>
          <a:ln w="25400">
            <a:solidFill>
              <a:srgbClr val="00531C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/>
          <a:p>
            <a:endParaRPr lang="en-GB"/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2804160" y="2960370"/>
            <a:ext cx="3486150" cy="8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45720" rIns="45720" bIns="45720"/>
          <a:lstStyle/>
          <a:p>
            <a:pPr>
              <a:tabLst>
                <a:tab pos="960120" algn="l"/>
              </a:tabLst>
            </a:pPr>
            <a:r>
              <a:rPr lang="tr-TR" sz="27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Aynı anda tek iş yapmak yerine…</a:t>
            </a:r>
            <a:endParaRPr lang="en-US" sz="27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19465" name="Rectangle 9"/>
          <p:cNvSpPr>
            <a:spLocks/>
          </p:cNvSpPr>
          <p:nvPr/>
        </p:nvSpPr>
        <p:spPr bwMode="auto">
          <a:xfrm>
            <a:off x="6073140" y="3783330"/>
            <a:ext cx="3623310" cy="8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45720" rIns="45720" bIns="45720"/>
          <a:lstStyle/>
          <a:p>
            <a:pPr>
              <a:tabLst>
                <a:tab pos="960120" algn="l"/>
              </a:tabLst>
            </a:pPr>
            <a:r>
              <a:rPr lang="en-US" sz="27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...</a:t>
            </a:r>
            <a:r>
              <a:rPr lang="tr-TR" sz="2700" dirty="0" err="1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Scrum</a:t>
            </a:r>
            <a:r>
              <a:rPr lang="tr-TR" sz="27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 takımları işleri eş zamanlı yapar</a:t>
            </a:r>
            <a:endParaRPr lang="en-US" sz="27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19466" name="Rectangle 10"/>
          <p:cNvSpPr>
            <a:spLocks/>
          </p:cNvSpPr>
          <p:nvPr/>
        </p:nvSpPr>
        <p:spPr bwMode="auto">
          <a:xfrm>
            <a:off x="2186940" y="1760220"/>
            <a:ext cx="1771650" cy="537210"/>
          </a:xfrm>
          <a:prstGeom prst="rect">
            <a:avLst/>
          </a:prstGeom>
          <a:solidFill>
            <a:srgbClr val="FDA1D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tr-TR" sz="20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Gereksinimler</a:t>
            </a:r>
            <a:endParaRPr lang="en-US" sz="20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19467" name="Rectangle 11"/>
          <p:cNvSpPr>
            <a:spLocks/>
          </p:cNvSpPr>
          <p:nvPr/>
        </p:nvSpPr>
        <p:spPr bwMode="auto">
          <a:xfrm>
            <a:off x="4130040" y="1760220"/>
            <a:ext cx="1771650" cy="537210"/>
          </a:xfrm>
          <a:prstGeom prst="rect">
            <a:avLst/>
          </a:prstGeom>
          <a:solidFill>
            <a:srgbClr val="01FF0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tr-TR" sz="20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Tasarım</a:t>
            </a:r>
            <a:endParaRPr lang="en-US" sz="20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19468" name="Rectangle 12"/>
          <p:cNvSpPr>
            <a:spLocks/>
          </p:cNvSpPr>
          <p:nvPr/>
        </p:nvSpPr>
        <p:spPr bwMode="auto">
          <a:xfrm>
            <a:off x="6073140" y="1760220"/>
            <a:ext cx="1771650" cy="53721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tr-TR" sz="2000" dirty="0" smtClean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Kodlama</a:t>
            </a:r>
            <a:endParaRPr lang="en-US" sz="2000" dirty="0">
              <a:solidFill>
                <a:srgbClr val="FFFFFF"/>
              </a:solidFill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19469" name="Rectangle 13"/>
          <p:cNvSpPr>
            <a:spLocks/>
          </p:cNvSpPr>
          <p:nvPr/>
        </p:nvSpPr>
        <p:spPr bwMode="auto">
          <a:xfrm>
            <a:off x="8016240" y="1760220"/>
            <a:ext cx="1771650" cy="53721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Test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Dr. Adem Kalınlı - Öğr. Gör. Burak Sarıca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2" grpId="0" animBg="1"/>
      <p:bldP spid="19463" grpId="0" animBg="1"/>
      <p:bldP spid="19464" grpId="0"/>
      <p:bldP spid="19465" grpId="0"/>
    </p:bldLst>
  </p:timing>
</p:sld>
</file>

<file path=ppt/theme/theme1.xml><?xml version="1.0" encoding="utf-8"?>
<a:theme xmlns:a="http://schemas.openxmlformats.org/drawingml/2006/main" name="Proje_yonetimi_dersi_tema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_yonetimi_dersi_tema" id="{7D8DB47E-2762-47E3-87FC-ADC54FFA33DD}" vid="{540642FB-2E3D-466B-B386-05E04DA1EB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89AA1182A11C4B8164FAA4CE438CC6" ma:contentTypeVersion="0" ma:contentTypeDescription="Create a new document." ma:contentTypeScope="" ma:versionID="3b5941d391ca003f770c297c2dd5111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B3BB313-8A87-42BE-B55A-81174874A8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4FA525E-AA96-458E-9A2E-344E6DD0EF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B0AD4C-2EE8-441D-BD11-274CBCD02B2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Proje_yonetimi_dersi_tema</Template>
  <TotalTime>2873</TotalTime>
  <Words>2215</Words>
  <Application>Microsoft Office PowerPoint</Application>
  <PresentationFormat>Geniş ekran</PresentationFormat>
  <Paragraphs>480</Paragraphs>
  <Slides>38</Slides>
  <Notes>38</Notes>
  <HiddenSlides>1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8" baseType="lpstr">
      <vt:lpstr>Arial</vt:lpstr>
      <vt:lpstr>Arial Rounded MT Bold</vt:lpstr>
      <vt:lpstr>Calibri</vt:lpstr>
      <vt:lpstr>Comic Sans MS</vt:lpstr>
      <vt:lpstr>Gill Sans</vt:lpstr>
      <vt:lpstr>Lucida Grande</vt:lpstr>
      <vt:lpstr>Tahoma</vt:lpstr>
      <vt:lpstr>ヒラギノ角ゴ Pro W3</vt:lpstr>
      <vt:lpstr>Proje_yonetimi_dersi_tema</vt:lpstr>
      <vt:lpstr>Chart</vt:lpstr>
      <vt:lpstr>Proje Yönetimi</vt:lpstr>
      <vt:lpstr>Scrum temelleri</vt:lpstr>
      <vt:lpstr>Scrum kimler için uygun?</vt:lpstr>
      <vt:lpstr>Scrum nasıl projeler için uygun?</vt:lpstr>
      <vt:lpstr>Agile Manifesto: Değerler bildirgesi</vt:lpstr>
      <vt:lpstr>Proje Gürültü Seviyesi</vt:lpstr>
      <vt:lpstr>Scrum Süreci</vt:lpstr>
      <vt:lpstr>Sprint</vt:lpstr>
      <vt:lpstr>Sıralı geliştirmeye karşı eş zamanlı geliştirme</vt:lpstr>
      <vt:lpstr>Sprint süresince değişime kapalı</vt:lpstr>
      <vt:lpstr>Scrum çerçevesi</vt:lpstr>
      <vt:lpstr>Scrum çerçevesi</vt:lpstr>
      <vt:lpstr>Product owner (Ürün sahibi)</vt:lpstr>
      <vt:lpstr>Scrum Master (Scrum Ağası)</vt:lpstr>
      <vt:lpstr>Takım</vt:lpstr>
      <vt:lpstr>Scrum Çerçevesi</vt:lpstr>
      <vt:lpstr>PowerPoint Sunusu</vt:lpstr>
      <vt:lpstr>Sprint planlama</vt:lpstr>
      <vt:lpstr>Günlük Scrum Toplantısı</vt:lpstr>
      <vt:lpstr>Herkes 3 soruyu yanıtlar</vt:lpstr>
      <vt:lpstr>Sprint gözden geçirimi (review)</vt:lpstr>
      <vt:lpstr>Sprint retrospective (Geçmiş değerlendirmesi)</vt:lpstr>
      <vt:lpstr>Start / Stop / Continue</vt:lpstr>
      <vt:lpstr>Scrum çerçevesi</vt:lpstr>
      <vt:lpstr>Product backlog</vt:lpstr>
      <vt:lpstr>Örnek bir ürün backlogu</vt:lpstr>
      <vt:lpstr>Sprint hedefi</vt:lpstr>
      <vt:lpstr>Sprint Backlogu yönetmek</vt:lpstr>
      <vt:lpstr>Sprint backlog</vt:lpstr>
      <vt:lpstr>Kalan iş grafiği</vt:lpstr>
      <vt:lpstr>PowerPoint Sunusu</vt:lpstr>
      <vt:lpstr>Takımın hızı</vt:lpstr>
      <vt:lpstr>Ölçeklenebilirlik</vt:lpstr>
      <vt:lpstr>Scrum scrumları ile ölçekleme</vt:lpstr>
      <vt:lpstr>Inception</vt:lpstr>
      <vt:lpstr>Scrum için araçlar</vt:lpstr>
      <vt:lpstr>Scrum için araçlar</vt:lpstr>
      <vt:lpstr>PowerPoint Sunusu</vt:lpstr>
    </vt:vector>
  </TitlesOfParts>
  <Company>Black Marble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Scrum</dc:title>
  <dc:creator>Richard Fennell</dc:creator>
  <cp:lastModifiedBy>Burak SARICA</cp:lastModifiedBy>
  <cp:revision>215</cp:revision>
  <dcterms:created xsi:type="dcterms:W3CDTF">2007-01-08T21:46:35Z</dcterms:created>
  <dcterms:modified xsi:type="dcterms:W3CDTF">2018-11-06T07:00:30Z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tatus">
    <vt:lpwstr>Draft</vt:lpwstr>
  </property>
  <property fmtid="{D5CDD505-2E9C-101B-9397-08002B2CF9AE}" pid="3" name="ContentTypeId">
    <vt:lpwstr>0x0101001189AA1182A11C4B8164FAA4CE438CC6</vt:lpwstr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