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</p:sldMasterIdLst>
  <p:notesMasterIdLst>
    <p:notesMasterId r:id="rId25"/>
  </p:notesMasterIdLst>
  <p:sldIdLst>
    <p:sldId id="330" r:id="rId5"/>
    <p:sldId id="333" r:id="rId6"/>
    <p:sldId id="340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3" r:id="rId18"/>
    <p:sldId id="364" r:id="rId19"/>
    <p:sldId id="365" r:id="rId20"/>
    <p:sldId id="366" r:id="rId21"/>
    <p:sldId id="367" r:id="rId22"/>
    <p:sldId id="368" r:id="rId23"/>
    <p:sldId id="36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A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6433" autoAdjust="0"/>
  </p:normalViewPr>
  <p:slideViewPr>
    <p:cSldViewPr>
      <p:cViewPr varScale="1">
        <p:scale>
          <a:sx n="111" d="100"/>
          <a:sy n="111" d="100"/>
        </p:scale>
        <p:origin x="570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71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ak SARICA" userId="0b94f1848a618d93" providerId="LiveId" clId="{ADC7828A-3157-7049-AE17-E538AC1BE596}"/>
    <pc:docChg chg="undo custSel addSld modSld">
      <pc:chgData name="Burak SARICA" userId="0b94f1848a618d93" providerId="LiveId" clId="{ADC7828A-3157-7049-AE17-E538AC1BE596}" dt="2018-11-30T13:07:48.757" v="1181" actId="27696"/>
      <pc:docMkLst>
        <pc:docMk/>
      </pc:docMkLst>
      <pc:sldChg chg="modSp">
        <pc:chgData name="Burak SARICA" userId="0b94f1848a618d93" providerId="LiveId" clId="{ADC7828A-3157-7049-AE17-E538AC1BE596}" dt="2018-11-30T12:47:35.721" v="122" actId="20577"/>
        <pc:sldMkLst>
          <pc:docMk/>
          <pc:sldMk cId="1073635570" sldId="331"/>
        </pc:sldMkLst>
        <pc:spChg chg="mod">
          <ac:chgData name="Burak SARICA" userId="0b94f1848a618d93" providerId="LiveId" clId="{ADC7828A-3157-7049-AE17-E538AC1BE596}" dt="2018-11-30T12:47:35.721" v="122" actId="20577"/>
          <ac:spMkLst>
            <pc:docMk/>
            <pc:sldMk cId="1073635570" sldId="331"/>
            <ac:spMk id="3" creationId="{00000000-0000-0000-0000-000000000000}"/>
          </ac:spMkLst>
        </pc:spChg>
      </pc:sldChg>
      <pc:sldChg chg="modSp add addAnim">
        <pc:chgData name="Burak SARICA" userId="0b94f1848a618d93" providerId="LiveId" clId="{ADC7828A-3157-7049-AE17-E538AC1BE596}" dt="2018-11-30T12:54:36.174" v="760" actId="27696"/>
        <pc:sldMkLst>
          <pc:docMk/>
          <pc:sldMk cId="896785860" sldId="332"/>
        </pc:sldMkLst>
        <pc:spChg chg="mod">
          <ac:chgData name="Burak SARICA" userId="0b94f1848a618d93" providerId="LiveId" clId="{ADC7828A-3157-7049-AE17-E538AC1BE596}" dt="2018-11-30T12:48:27.279" v="182" actId="20577"/>
          <ac:spMkLst>
            <pc:docMk/>
            <pc:sldMk cId="896785860" sldId="332"/>
            <ac:spMk id="2" creationId="{00000000-0000-0000-0000-000000000000}"/>
          </ac:spMkLst>
        </pc:spChg>
        <pc:spChg chg="mod">
          <ac:chgData name="Burak SARICA" userId="0b94f1848a618d93" providerId="LiveId" clId="{ADC7828A-3157-7049-AE17-E538AC1BE596}" dt="2018-11-30T12:54:15.090" v="759" actId="20577"/>
          <ac:spMkLst>
            <pc:docMk/>
            <pc:sldMk cId="896785860" sldId="332"/>
            <ac:spMk id="3" creationId="{00000000-0000-0000-0000-000000000000}"/>
          </ac:spMkLst>
        </pc:spChg>
      </pc:sldChg>
      <pc:sldChg chg="modSp add addAnim">
        <pc:chgData name="Burak SARICA" userId="0b94f1848a618d93" providerId="LiveId" clId="{ADC7828A-3157-7049-AE17-E538AC1BE596}" dt="2018-11-30T13:07:48.757" v="1181" actId="27696"/>
        <pc:sldMkLst>
          <pc:docMk/>
          <pc:sldMk cId="965904721" sldId="333"/>
        </pc:sldMkLst>
        <pc:spChg chg="mod">
          <ac:chgData name="Burak SARICA" userId="0b94f1848a618d93" providerId="LiveId" clId="{ADC7828A-3157-7049-AE17-E538AC1BE596}" dt="2018-11-30T12:56:56.981" v="810" actId="20577"/>
          <ac:spMkLst>
            <pc:docMk/>
            <pc:sldMk cId="965904721" sldId="333"/>
            <ac:spMk id="2" creationId="{00000000-0000-0000-0000-000000000000}"/>
          </ac:spMkLst>
        </pc:spChg>
        <pc:spChg chg="mod">
          <ac:chgData name="Burak SARICA" userId="0b94f1848a618d93" providerId="LiveId" clId="{ADC7828A-3157-7049-AE17-E538AC1BE596}" dt="2018-11-30T13:07:38.401" v="1180" actId="20577"/>
          <ac:spMkLst>
            <pc:docMk/>
            <pc:sldMk cId="965904721" sldId="33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9346F-3745-494B-9062-77AF1922EA84}" type="datetimeFigureOut">
              <a:rPr lang="en-US" smtClean="0"/>
              <a:pPr/>
              <a:t>12/16/2018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7F69-9EE0-4F35-8FD5-B51DB90478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2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960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4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6" name="Düz Bağlayıcı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Düz Bağlayıcı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 2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Düz Bağlayıcı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Düz Bağlayıcı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Düz Bağlayıcı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Düz Bağlayıcı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 2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Düz Bağlayıcı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Düz Bağlayıcı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Düz Bağlayıcı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93846" y="1909346"/>
            <a:ext cx="9604311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93846" y="5432564"/>
            <a:ext cx="9604311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rtl="0"/>
            <a:r>
              <a:rPr lang="tr-TR" noProof="0"/>
              <a:t>Asıl alt başlık stilini düzenlemek için tıklatın</a:t>
            </a:r>
            <a:endParaRPr lang="tr-TR" noProof="0" dirty="0"/>
          </a:p>
        </p:txBody>
      </p:sp>
      <p:cxnSp>
        <p:nvCxnSpPr>
          <p:cNvPr id="58" name="Düz Bağlayıcı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18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0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209314" y="489858"/>
            <a:ext cx="1687287" cy="5301343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95399" y="489858"/>
            <a:ext cx="7587344" cy="5301343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8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68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8" name="Düz Bağlayıcı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Düz Bağlayıcı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 23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Düz Bağlayıcı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Düz Bağlayıcı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Düz Bağlayıcı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 24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Düz Bağlayıcı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Bağlayıcı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Düz Bağlayıcı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Düz Bağlayıcı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cxnSp>
        <p:nvCxnSpPr>
          <p:cNvPr id="58" name="Düz Bağlayıcı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93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95400" y="1981201"/>
            <a:ext cx="4572000" cy="3810001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24600" y="1981201"/>
            <a:ext cx="4572000" cy="3810001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3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95400" y="2503715"/>
            <a:ext cx="4572000" cy="3287487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24600" y="2503715"/>
            <a:ext cx="4572000" cy="3287487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83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 160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62" name="Düz Bağlayıcı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Düz Bağlayıcı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Düz Bağlayıcı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Düz Bağlayıcı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Düz Bağlayıcı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Düz Bağlayıcı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Düz Bağlayıcı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Düz Bağlayıcı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Düz Bağlayıcı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Düz Bağlayıcı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Düz Bağlayıcı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Düz Bağlayıcı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Düz Bağlayıcı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Düz Bağlayıcı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Düz Bağlayıcı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Düz Bağlayıcı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 177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Düz Bağlayıcı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Düz Bağlayıcı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Düz Bağlayıcı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Düz Bağlayıcı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Düz Bağlayıcı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Düz Bağlayıcı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Düz Bağlayıcı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Düz Bağlayıcı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Düz Bağlayıcı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Düz Bağlayıcı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Düz Bağlayıcı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Düz Bağlayıcı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Düz Bağlayıcı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Düz Bağlayıcı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Düz Bağlayıcı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 178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Düz Bağlayıcı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Düz Bağlayıcı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Düz Bağlayıcı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Düz Bağlayıcı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Düz Bağlayıcı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Düz Bağlayıcı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Düz Bağlayıcı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Düz Bağlayıcı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Düz Bağlayıcı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Düz Bağlayıcı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Düz Bağlayıcı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Düz Bağlayıcı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Düz Bağlayıcı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Düz Bağlayıcı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Düz Bağlayıcı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Alt Bilgi Yer Tutucusu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212" name="Tarih Yer Tutucusu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14" name="Slayt Numarası Yer Tutucusu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0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Resim Yazılı İçerik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0" name="Düz Bağlayıcı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Düz Bağlayıcı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 25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Düz Bağlayıcı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Düz Bağlayıcı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Düz Bağlayıcı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Düz Bağlayıcı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Düz Bağlayıcı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 26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Düz Bağlayıcı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Bağlayıcı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Düz Bağlayıcı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Düz Bağlayıcı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Dikdörtgen 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350" noProof="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  <p:cxnSp>
        <p:nvCxnSpPr>
          <p:cNvPr id="60" name="Düz Bağlayıcı 59"/>
          <p:cNvCxnSpPr/>
          <p:nvPr/>
        </p:nvCxnSpPr>
        <p:spPr>
          <a:xfrm>
            <a:off x="7923090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r>
              <a:rPr lang="en-GB"/>
              <a:t>Prof. Dr. Adem Kalınlı - Öğr. Gör. Burak Sarıca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1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9" name="Düz Bağlayıcı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Düz Bağlayıcı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Bağlayıcı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Bağlayıcı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Bağlayıcı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Bağlayıcı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Düz Bağlayıcı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Düz Bağlayıcı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Düz Bağlayıcı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Düz Bağlayıcı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Bağlayıcı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Düz Bağlayıcı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Düz Bağlayıcı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Düz Bağlayıcı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Düz Bağlayıcı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Düz Bağlayıcı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Düz Bağlayıcı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Düz Bağlayıcı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Düz Bağlayıcı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Düz Bağlayıcı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Düz Bağlayıcı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Düz Bağlayıcı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Düz Bağlayıcı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Düz Bağlayıcı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Düz Bağlayıcı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Düz Bağlayıcı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Düz Bağlayıcı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Bağlayıcı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Düz Bağlayıcı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Düz Bağlayıcı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Düz Bağlayıcı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Düz Bağlayıcı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Bağlayıcı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Bağlayıcı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Bağlayıcı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Düz Bağlayıcı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Dikdörtgen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sz="1350" noProof="0" dirty="0"/>
          </a:p>
        </p:txBody>
      </p:sp>
      <p:cxnSp>
        <p:nvCxnSpPr>
          <p:cNvPr id="59" name="Düz Bağlayıcı 58"/>
          <p:cNvCxnSpPr/>
          <p:nvPr/>
        </p:nvCxnSpPr>
        <p:spPr>
          <a:xfrm>
            <a:off x="7923090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-13663" y="-2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rtl="0"/>
            <a:r>
              <a:rPr lang="tr-TR" noProof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1257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 95"/>
          <p:cNvGrpSpPr/>
          <p:nvPr/>
        </p:nvGrpSpPr>
        <p:grpSpPr bwMode="hidden">
          <a:xfrm>
            <a:off x="-2" y="-195943"/>
            <a:ext cx="12192003" cy="6858000"/>
            <a:chOff x="-1" y="0"/>
            <a:chExt cx="12192002" cy="6858000"/>
          </a:xfrm>
        </p:grpSpPr>
        <p:cxnSp>
          <p:nvCxnSpPr>
            <p:cNvPr id="97" name="Düz Bağlayıcı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Düz Bağlayıcı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Düz Bağlayıcı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Düz Bağlayıcı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Düz Bağlayıcı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Düz Bağlayıcı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Düz Bağlayıcı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Düz Bağlayıcı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Düz Bağlayıcı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Düz Bağlayıcı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Düz Bağlayıcı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Düz Bağlayıcı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Düz Bağlayıcı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Düz Bağlayıcı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Düz Bağlayıcı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Düz Bağlayıcı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 112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Düz Bağlayıcı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Düz Bağlayıcı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Düz Bağlayıcı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Düz Bağlayıcı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Düz Bağlayıcı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Düz Bağlayıcı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Düz Bağlayıcı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Düz Bağlayıcı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Düz Bağlayıcı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Düz Bağlayıcı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Düz Bağlayıcı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Düz Bağlayıcı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Düz Bağlayıcı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Düz Bağlayıcı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Düz Bağlayıcı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 113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Düz Bağlayıcı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Düz Bağlayıcı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Düz Bağlayıcı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Düz Bağlayıcı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Düz Bağlayıcı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Düz Bağlayıcı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Düz Bağlayıcı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Düz Bağlayıcı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Düz Bağlayıcı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Düz Bağlayıcı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Düz Bağlayıcı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Düz Bağlayıcı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Düz Bağlayıcı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Düz Bağlayıcı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Düz Bağlayıcı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95400" y="503855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1981202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cxnSp>
        <p:nvCxnSpPr>
          <p:cNvPr id="148" name="Düz Bağlayıcı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09602" y="6289679"/>
            <a:ext cx="6128031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GB"/>
              <a:t>Prof. Dr. Adem Kalınlı - Öğr. Gör. Burak Sarıca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294041" y="6289679"/>
            <a:ext cx="965947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7DE67CD-C350-4215-BB31-64D8DE09AD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7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408509" indent="0" algn="l" defTabSz="685800" rtl="0" eaLnBrk="1" latinLnBrk="0" hangingPunct="1">
        <a:lnSpc>
          <a:spcPct val="90000"/>
        </a:lnSpc>
        <a:spcBef>
          <a:spcPts val="45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/>
              <a:t>Proje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/>
              <a:t>Yazılım Geliştirmede Çevik Prensipler</a:t>
            </a:r>
          </a:p>
        </p:txBody>
      </p:sp>
    </p:spTree>
    <p:extLst>
      <p:ext uri="{BB962C8B-B14F-4D97-AF65-F5344CB8AC3E}">
        <p14:creationId xmlns:p14="http://schemas.microsoft.com/office/powerpoint/2010/main" val="352160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Hiçbir değişken </a:t>
            </a:r>
            <a:r>
              <a:rPr lang="tr-TR" dirty="0" err="1" smtClean="0"/>
              <a:t>concrete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lara</a:t>
            </a:r>
            <a:r>
              <a:rPr lang="tr-TR" dirty="0" smtClean="0"/>
              <a:t> referans vermemelidir.</a:t>
            </a:r>
          </a:p>
          <a:p>
            <a:r>
              <a:rPr lang="tr-TR" dirty="0" smtClean="0"/>
              <a:t>Hiçbir sınıf </a:t>
            </a:r>
            <a:r>
              <a:rPr lang="tr-TR" dirty="0" err="1" smtClean="0"/>
              <a:t>concrete</a:t>
            </a:r>
            <a:r>
              <a:rPr lang="tr-TR" dirty="0" smtClean="0"/>
              <a:t> </a:t>
            </a:r>
            <a:r>
              <a:rPr lang="tr-TR" dirty="0" err="1" smtClean="0"/>
              <a:t>class</a:t>
            </a:r>
            <a:r>
              <a:rPr lang="tr-TR" dirty="0" smtClean="0"/>
              <a:t> </a:t>
            </a:r>
            <a:r>
              <a:rPr lang="tr-TR" dirty="0" err="1" smtClean="0"/>
              <a:t>lardan</a:t>
            </a:r>
            <a:r>
              <a:rPr lang="tr-TR" dirty="0" smtClean="0"/>
              <a:t> türetilmemelidir.</a:t>
            </a:r>
          </a:p>
          <a:p>
            <a:r>
              <a:rPr lang="tr-TR" dirty="0" smtClean="0"/>
              <a:t>Hiçbir </a:t>
            </a:r>
            <a:r>
              <a:rPr lang="tr-TR" dirty="0" err="1" smtClean="0"/>
              <a:t>metod</a:t>
            </a:r>
            <a:r>
              <a:rPr lang="tr-TR" dirty="0" smtClean="0"/>
              <a:t>, türediği sınıflarda </a:t>
            </a:r>
            <a:r>
              <a:rPr lang="tr-TR" dirty="0" err="1" smtClean="0"/>
              <a:t>implemente</a:t>
            </a:r>
            <a:r>
              <a:rPr lang="tr-TR" dirty="0" smtClean="0"/>
              <a:t> edilmiş bir metodu </a:t>
            </a:r>
            <a:r>
              <a:rPr lang="tr-TR" dirty="0" err="1" smtClean="0"/>
              <a:t>override</a:t>
            </a:r>
            <a:r>
              <a:rPr lang="tr-TR" dirty="0" smtClean="0"/>
              <a:t> etmemelidir.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6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0887" y="3048000"/>
            <a:ext cx="5610225" cy="1676400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674" y="2564904"/>
            <a:ext cx="74866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704" y="2144718"/>
            <a:ext cx="44196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4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978" y="1981200"/>
            <a:ext cx="6640044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85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0" y="1929282"/>
            <a:ext cx="5302920" cy="40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Dependency</a:t>
            </a:r>
            <a:r>
              <a:rPr lang="tr-TR" dirty="0"/>
              <a:t> </a:t>
            </a:r>
            <a:r>
              <a:rPr lang="en-US" dirty="0"/>
              <a:t>Inversion Principle (DIP)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592" y="2276476"/>
            <a:ext cx="75057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2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Interface</a:t>
            </a:r>
            <a:r>
              <a:rPr lang="tr-TR" dirty="0"/>
              <a:t> </a:t>
            </a:r>
            <a:r>
              <a:rPr lang="tr-TR" dirty="0" err="1"/>
              <a:t>Segregation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(ISP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Arayüz</a:t>
            </a:r>
            <a:r>
              <a:rPr lang="tr-TR" dirty="0" smtClean="0"/>
              <a:t> ayırımı prensibi, </a:t>
            </a:r>
            <a:r>
              <a:rPr lang="tr-TR" dirty="0" err="1" smtClean="0"/>
              <a:t>arayüzleri</a:t>
            </a:r>
            <a:r>
              <a:rPr lang="tr-TR" dirty="0" smtClean="0"/>
              <a:t> kullanan tarafların kullanmadığı </a:t>
            </a:r>
            <a:r>
              <a:rPr lang="tr-TR" dirty="0" err="1" smtClean="0"/>
              <a:t>metodları</a:t>
            </a:r>
            <a:r>
              <a:rPr lang="tr-TR" dirty="0" smtClean="0"/>
              <a:t> </a:t>
            </a:r>
            <a:r>
              <a:rPr lang="tr-TR" dirty="0" err="1" smtClean="0"/>
              <a:t>implement</a:t>
            </a:r>
            <a:r>
              <a:rPr lang="tr-TR" dirty="0" err="1" smtClean="0"/>
              <a:t>e</a:t>
            </a:r>
            <a:r>
              <a:rPr lang="tr-TR" dirty="0" smtClean="0"/>
              <a:t> etmeye zorlanmamasını öğütler.</a:t>
            </a:r>
          </a:p>
          <a:p>
            <a:r>
              <a:rPr lang="tr-TR" dirty="0" smtClean="0"/>
              <a:t>Bu prensip uygulanırken </a:t>
            </a:r>
            <a:r>
              <a:rPr lang="tr-TR" dirty="0" err="1" smtClean="0"/>
              <a:t>arayüzler</a:t>
            </a:r>
            <a:r>
              <a:rPr lang="tr-TR" dirty="0" smtClean="0"/>
              <a:t>, </a:t>
            </a:r>
            <a:r>
              <a:rPr lang="tr-TR" b="1" dirty="0" smtClean="0"/>
              <a:t>davranış tabanlı </a:t>
            </a:r>
            <a:r>
              <a:rPr lang="tr-TR" dirty="0" smtClean="0"/>
              <a:t>daha küçük </a:t>
            </a:r>
            <a:r>
              <a:rPr lang="tr-TR" dirty="0" err="1" smtClean="0"/>
              <a:t>arayüzlere</a:t>
            </a:r>
            <a:r>
              <a:rPr lang="tr-TR" dirty="0" smtClean="0"/>
              <a:t> bölünür.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Interface</a:t>
            </a:r>
            <a:r>
              <a:rPr lang="tr-TR" dirty="0"/>
              <a:t> </a:t>
            </a:r>
            <a:r>
              <a:rPr lang="tr-TR" dirty="0" err="1"/>
              <a:t>Segregation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(ISP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2252662"/>
            <a:ext cx="74961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0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Interface</a:t>
            </a:r>
            <a:r>
              <a:rPr lang="tr-TR" dirty="0"/>
              <a:t> </a:t>
            </a:r>
            <a:r>
              <a:rPr lang="tr-TR" dirty="0" err="1"/>
              <a:t>Segregation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(ISP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87" y="2420888"/>
            <a:ext cx="751522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0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Interface</a:t>
            </a:r>
            <a:r>
              <a:rPr lang="tr-TR" dirty="0"/>
              <a:t> </a:t>
            </a:r>
            <a:r>
              <a:rPr lang="tr-TR" dirty="0" err="1"/>
              <a:t>Segregation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(ISP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0" y="2519362"/>
            <a:ext cx="75057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0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Prensipler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3809999"/>
          </a:xfrm>
        </p:spPr>
        <p:txBody>
          <a:bodyPr/>
          <a:lstStyle/>
          <a:p>
            <a:r>
              <a:rPr lang="tr-TR" dirty="0"/>
              <a:t>The </a:t>
            </a:r>
            <a:r>
              <a:rPr lang="tr-TR" dirty="0" err="1"/>
              <a:t>Single-Responsibility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(SRP)</a:t>
            </a:r>
          </a:p>
          <a:p>
            <a:r>
              <a:rPr lang="tr-TR" dirty="0"/>
              <a:t>The Open/</a:t>
            </a:r>
            <a:r>
              <a:rPr lang="tr-TR" dirty="0" err="1"/>
              <a:t>Closed</a:t>
            </a:r>
            <a:r>
              <a:rPr lang="tr-TR" dirty="0"/>
              <a:t> </a:t>
            </a:r>
            <a:r>
              <a:rPr lang="tr-TR" dirty="0" err="1"/>
              <a:t>Principle</a:t>
            </a:r>
            <a:r>
              <a:rPr lang="tr-TR" dirty="0"/>
              <a:t> (OCP)</a:t>
            </a:r>
          </a:p>
          <a:p>
            <a:r>
              <a:rPr lang="tr-TR" dirty="0"/>
              <a:t>The </a:t>
            </a:r>
            <a:r>
              <a:rPr lang="tr-TR" dirty="0" err="1"/>
              <a:t>Liskov</a:t>
            </a:r>
            <a:r>
              <a:rPr lang="tr-TR" dirty="0"/>
              <a:t> </a:t>
            </a:r>
            <a:r>
              <a:rPr lang="tr-TR" dirty="0" err="1"/>
              <a:t>Substitution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endParaRPr lang="tr-TR" dirty="0"/>
          </a:p>
          <a:p>
            <a:r>
              <a:rPr lang="tr-TR" dirty="0"/>
              <a:t>The </a:t>
            </a:r>
            <a:r>
              <a:rPr lang="tr-TR" dirty="0" err="1"/>
              <a:t>Dependency-Inversion</a:t>
            </a:r>
            <a:r>
              <a:rPr lang="tr-TR" dirty="0"/>
              <a:t> </a:t>
            </a:r>
            <a:r>
              <a:rPr lang="tr-TR" dirty="0" err="1"/>
              <a:t>Principle</a:t>
            </a:r>
            <a:endParaRPr lang="tr-TR" dirty="0"/>
          </a:p>
          <a:p>
            <a:r>
              <a:rPr lang="tr-TR" dirty="0"/>
              <a:t>The Interface </a:t>
            </a:r>
            <a:r>
              <a:rPr lang="tr-TR" dirty="0" err="1"/>
              <a:t>Segregation</a:t>
            </a:r>
            <a:r>
              <a:rPr lang="tr-TR" dirty="0"/>
              <a:t> </a:t>
            </a:r>
            <a:r>
              <a:rPr lang="tr-TR" dirty="0" err="1" smtClean="0"/>
              <a:t>Principle</a:t>
            </a:r>
            <a:endParaRPr lang="tr-TR" dirty="0" smtClean="0"/>
          </a:p>
          <a:p>
            <a:r>
              <a:rPr lang="tr-TR" dirty="0" smtClean="0"/>
              <a:t>..</a:t>
            </a:r>
            <a:br>
              <a:rPr lang="tr-TR" dirty="0" smtClean="0"/>
            </a:br>
            <a:endParaRPr lang="tr-TR" dirty="0"/>
          </a:p>
          <a:p>
            <a:r>
              <a:rPr lang="tr-TR" dirty="0"/>
              <a:t>Bu prensipler semptomlar ortaya çıkmadan uygulanmaz</a:t>
            </a:r>
          </a:p>
          <a:p>
            <a:r>
              <a:rPr lang="tr-TR" dirty="0" err="1"/>
              <a:t>Premature</a:t>
            </a:r>
            <a:r>
              <a:rPr lang="tr-TR" dirty="0"/>
              <a:t> </a:t>
            </a:r>
            <a:r>
              <a:rPr lang="tr-TR" dirty="0" err="1"/>
              <a:t>optimization</a:t>
            </a:r>
            <a:r>
              <a:rPr lang="tr-TR" dirty="0"/>
              <a:t> is the root of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 smtClean="0"/>
              <a:t>evil</a:t>
            </a:r>
            <a:r>
              <a:rPr lang="tr-TR" dirty="0" smtClean="0"/>
              <a:t>. </a:t>
            </a:r>
            <a:r>
              <a:rPr lang="tr-TR" dirty="0"/>
              <a:t>-Donald Knuth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Prof. Dr. Adem Kalınlı - Öğr. Gör. Burak Sarıca</a:t>
            </a:r>
          </a:p>
        </p:txBody>
      </p:sp>
    </p:spTree>
    <p:extLst>
      <p:ext uri="{BB962C8B-B14F-4D97-AF65-F5344CB8AC3E}">
        <p14:creationId xmlns:p14="http://schemas.microsoft.com/office/powerpoint/2010/main" val="9659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Martin </a:t>
            </a:r>
            <a:r>
              <a:rPr lang="en-GB" dirty="0"/>
              <a:t>C. Robert, Martin </a:t>
            </a:r>
            <a:r>
              <a:rPr lang="en-GB" dirty="0" smtClean="0"/>
              <a:t>Micah</a:t>
            </a:r>
            <a:r>
              <a:rPr lang="tr-TR" dirty="0" smtClean="0"/>
              <a:t>, </a:t>
            </a:r>
            <a:r>
              <a:rPr lang="en-GB" dirty="0"/>
              <a:t>Agile Principles, Patterns, and Practices in C</a:t>
            </a:r>
            <a:r>
              <a:rPr lang="en-GB" dirty="0" smtClean="0"/>
              <a:t>#</a:t>
            </a:r>
            <a:r>
              <a:rPr lang="tr-TR" dirty="0" smtClean="0"/>
              <a:t>, </a:t>
            </a:r>
            <a:r>
              <a:rPr lang="tr-TR" dirty="0" err="1" smtClean="0"/>
              <a:t>Prentice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smtClean="0"/>
              <a:t>, 2006</a:t>
            </a:r>
            <a:endParaRPr lang="en-GB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15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(LSP</a:t>
            </a:r>
            <a:r>
              <a:rPr lang="fr-F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1981202"/>
            <a:ext cx="9601200" cy="3809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5400" dirty="0" smtClean="0"/>
              <a:t>Türemiş sınıflar türetildikleri ana sınıf gibi davranabilmelidir.</a:t>
            </a:r>
            <a:endParaRPr lang="tr-TR" sz="5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Prof. Dr. Adem Kalınlı - Öğr. Gör. Burak Sarıca</a:t>
            </a:r>
          </a:p>
        </p:txBody>
      </p:sp>
    </p:spTree>
    <p:extLst>
      <p:ext uri="{BB962C8B-B14F-4D97-AF65-F5344CB8AC3E}">
        <p14:creationId xmlns:p14="http://schemas.microsoft.com/office/powerpoint/2010/main" val="417306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(LSP)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Yazdığımız kodda alt ve üst sınıflar için tip kontrolleri yaptığımız </a:t>
            </a:r>
            <a:r>
              <a:rPr lang="tr-TR" dirty="0" err="1" smtClean="0"/>
              <a:t>if</a:t>
            </a:r>
            <a:r>
              <a:rPr lang="tr-TR" dirty="0" smtClean="0"/>
              <a:t>/else zincirleri mevcutsa bu prensibi çiğniyor olabiliriz.</a:t>
            </a:r>
          </a:p>
          <a:p>
            <a:r>
              <a:rPr lang="tr-TR" dirty="0" smtClean="0"/>
              <a:t>LSP ihlalleri en çok OCP ihlalleri ile birlikte görülür.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73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(LSP)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772816"/>
            <a:ext cx="5981700" cy="302895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952" y="1646240"/>
            <a:ext cx="601027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9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(LSP)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33" y="1772816"/>
            <a:ext cx="4259952" cy="2808312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592" y="2529213"/>
            <a:ext cx="4008164" cy="287749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848" y="1960776"/>
            <a:ext cx="6849962" cy="243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2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Liskov</a:t>
            </a:r>
            <a:r>
              <a:rPr lang="fr-FR" dirty="0"/>
              <a:t> Substitution </a:t>
            </a:r>
            <a:r>
              <a:rPr lang="fr-FR" dirty="0" err="1"/>
              <a:t>Principle</a:t>
            </a:r>
            <a:r>
              <a:rPr lang="fr-FR" dirty="0"/>
              <a:t> (LSP)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sp>
        <p:nvSpPr>
          <p:cNvPr id="5" name="Dikdörtgen 4"/>
          <p:cNvSpPr/>
          <p:nvPr/>
        </p:nvSpPr>
        <p:spPr>
          <a:xfrm>
            <a:off x="1055440" y="1916832"/>
            <a:ext cx="10513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A model, </a:t>
            </a:r>
            <a:r>
              <a:rPr lang="tr-TR" dirty="0" err="1"/>
              <a:t>viewed</a:t>
            </a:r>
            <a:r>
              <a:rPr lang="tr-TR" dirty="0"/>
              <a:t> in </a:t>
            </a:r>
            <a:r>
              <a:rPr lang="tr-TR" dirty="0" err="1"/>
              <a:t>isolation</a:t>
            </a:r>
            <a:r>
              <a:rPr lang="tr-TR" dirty="0"/>
              <a:t>,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meaningfully</a:t>
            </a:r>
            <a:r>
              <a:rPr lang="tr-TR" dirty="0"/>
              <a:t> </a:t>
            </a:r>
            <a:r>
              <a:rPr lang="tr-TR" dirty="0" err="1"/>
              <a:t>validated</a:t>
            </a:r>
            <a:r>
              <a:rPr lang="tr-TR" dirty="0" smtClean="0"/>
              <a:t>.</a:t>
            </a:r>
          </a:p>
          <a:p>
            <a:pPr algn="ctr"/>
            <a:endParaRPr lang="tr-TR" dirty="0"/>
          </a:p>
          <a:p>
            <a:pPr algn="ctr"/>
            <a:r>
              <a:rPr lang="tr-TR" dirty="0" smtClean="0"/>
              <a:t>~ Modellerle ilgili genel bir doğrulama kuralları belirlenemez.</a:t>
            </a:r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400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Dependency</a:t>
            </a:r>
            <a:r>
              <a:rPr lang="tr-TR" dirty="0" smtClean="0"/>
              <a:t> </a:t>
            </a:r>
            <a:r>
              <a:rPr lang="en-US" dirty="0" smtClean="0"/>
              <a:t>Inversion </a:t>
            </a:r>
            <a:r>
              <a:rPr lang="en-US" dirty="0"/>
              <a:t>Principle (DIP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modules should not depend on low-level modules. Both should depend on abstractions.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Üst seviye modüller, alt seviye modüllere dayanmamalı, ikisi de soyutlamalara (</a:t>
            </a:r>
            <a:r>
              <a:rPr lang="tr-TR" dirty="0" err="1" smtClean="0"/>
              <a:t>interface</a:t>
            </a:r>
            <a:r>
              <a:rPr lang="tr-TR" dirty="0" smtClean="0"/>
              <a:t> </a:t>
            </a:r>
            <a:r>
              <a:rPr lang="tr-TR" dirty="0" err="1" smtClean="0"/>
              <a:t>vs</a:t>
            </a:r>
            <a:r>
              <a:rPr lang="tr-TR" dirty="0" smtClean="0"/>
              <a:t>) dayanmalı.</a:t>
            </a:r>
          </a:p>
          <a:p>
            <a:r>
              <a:rPr lang="en-US" dirty="0" smtClean="0"/>
              <a:t>Abstractions </a:t>
            </a:r>
            <a:r>
              <a:rPr lang="en-US" dirty="0"/>
              <a:t>should not depend upon details. Details should depend upon abstractions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Soyutlamalar detaylara </a:t>
            </a:r>
            <a:r>
              <a:rPr lang="tr-TR" b="1" dirty="0" smtClean="0"/>
              <a:t>değil</a:t>
            </a:r>
            <a:r>
              <a:rPr lang="tr-TR" dirty="0" smtClean="0"/>
              <a:t>, detaylar soyutlamalara dayanmalı.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80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Dependency</a:t>
            </a:r>
            <a:r>
              <a:rPr lang="tr-TR" dirty="0" smtClean="0"/>
              <a:t> </a:t>
            </a:r>
            <a:r>
              <a:rPr lang="en-US" dirty="0" smtClean="0"/>
              <a:t>Inversion </a:t>
            </a:r>
            <a:r>
              <a:rPr lang="en-US" dirty="0"/>
              <a:t>Principle (DIP</a:t>
            </a:r>
            <a:r>
              <a:rPr lang="en-US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kurgulanmış nesne yönelimli mimariler </a:t>
            </a:r>
            <a:br>
              <a:rPr lang="tr-TR" dirty="0" smtClean="0"/>
            </a:br>
            <a:r>
              <a:rPr lang="tr-TR" dirty="0" smtClean="0"/>
              <a:t>açık şekilde tanımlanmış katmanlara sahiptir.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Prof. Dr. Adem Kalınlı - Öğr. Gör. Burak Sarıca</a:t>
            </a:r>
            <a:endParaRPr lang="en-GB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51" y="2564904"/>
            <a:ext cx="4495800" cy="18669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984" y="1603600"/>
            <a:ext cx="4944616" cy="454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3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_yonetimi_dersi_tema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je_yonetimi_dersi_tema" id="{7D8DB47E-2762-47E3-87FC-ADC54FFA33DD}" vid="{540642FB-2E3D-466B-B386-05E04DA1EB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89AA1182A11C4B8164FAA4CE438CC6" ma:contentTypeVersion="0" ma:contentTypeDescription="Create a new document." ma:contentTypeScope="" ma:versionID="3b5941d391ca003f770c297c2dd5111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4FA525E-AA96-458E-9A2E-344E6DD0EF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3BB313-8A87-42BE-B55A-81174874A8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5B0AD4C-2EE8-441D-BD11-274CBCD02B2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Proje_yonetimi_dersi_tema</Template>
  <TotalTime>5180</TotalTime>
  <Words>552</Words>
  <Application>Microsoft Office PowerPoint</Application>
  <PresentationFormat>Geniş ekran</PresentationFormat>
  <Paragraphs>65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Proje_yonetimi_dersi_tema</vt:lpstr>
      <vt:lpstr>Proje Yönetimi</vt:lpstr>
      <vt:lpstr>Prensipler</vt:lpstr>
      <vt:lpstr>The Liskov Substitution Principle (LSP)</vt:lpstr>
      <vt:lpstr>The Liskov Substitution Principle (LSP)</vt:lpstr>
      <vt:lpstr>The Liskov Substitution Principle (LSP)</vt:lpstr>
      <vt:lpstr>The Liskov Substitution Principle (LSP)</vt:lpstr>
      <vt:lpstr>The Liskov Substitution Principle (LSP)</vt:lpstr>
      <vt:lpstr>The Dependency Inversion Principle (DIP)</vt:lpstr>
      <vt:lpstr>The Dependency Inversion Principle (DIP)</vt:lpstr>
      <vt:lpstr>The Dependency Inversion Principle (DIP)</vt:lpstr>
      <vt:lpstr>The Dependency Inversion Principle (DIP)</vt:lpstr>
      <vt:lpstr>The Dependency Inversion Principle (DIP)</vt:lpstr>
      <vt:lpstr>The Dependency Inversion Principle (DIP)</vt:lpstr>
      <vt:lpstr>The Dependency Inversion Principle (DIP)</vt:lpstr>
      <vt:lpstr>The Dependency Inversion Principle (DIP)</vt:lpstr>
      <vt:lpstr>The Interface Segregation Principle (ISP)</vt:lpstr>
      <vt:lpstr>The Interface Segregation Principle (ISP)</vt:lpstr>
      <vt:lpstr>The Interface Segregation Principle (ISP)</vt:lpstr>
      <vt:lpstr>The Interface Segregation Principle (ISP)</vt:lpstr>
      <vt:lpstr>Kaynaklar</vt:lpstr>
    </vt:vector>
  </TitlesOfParts>
  <Company>Black Marble Limited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Scrum</dc:title>
  <dc:creator>Burak Sarıca</dc:creator>
  <cp:lastModifiedBy>Burak SARICA</cp:lastModifiedBy>
  <cp:revision>265</cp:revision>
  <dcterms:created xsi:type="dcterms:W3CDTF">2007-01-08T21:46:35Z</dcterms:created>
  <dcterms:modified xsi:type="dcterms:W3CDTF">2018-12-16T21:13:26Z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ContentTypeId">
    <vt:lpwstr>0x0101001189AA1182A11C4B8164FAA4CE438CC6</vt:lpwstr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