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1" r:id="rId4"/>
    <p:sldId id="265" r:id="rId5"/>
    <p:sldId id="259" r:id="rId6"/>
    <p:sldId id="260" r:id="rId7"/>
    <p:sldId id="262" r:id="rId8"/>
    <p:sldId id="264" r:id="rId9"/>
    <p:sldId id="267" r:id="rId10"/>
    <p:sldId id="268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11.08.2014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FPGA (FIELD PROGRAMMABLE GATE ARRAY) 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smtClean="0"/>
          </a:p>
          <a:p>
            <a:r>
              <a:rPr lang="tr-TR" smtClean="0"/>
              <a:t>İSMAİL ÖZTÜRK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6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FPGA’İN PROGRAMLANMASI</a:t>
            </a:r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32856"/>
            <a:ext cx="2591162" cy="311511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4139952" y="1772816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mtClean="0">
                <a:ln>
                  <a:solidFill>
                    <a:srgbClr val="002060"/>
                  </a:solidFill>
                </a:ln>
              </a:rPr>
              <a:t>HDL KODU</a:t>
            </a:r>
            <a:endParaRPr lang="tr-TR">
              <a:ln>
                <a:solidFill>
                  <a:srgbClr val="002060"/>
                </a:solidFill>
              </a:ln>
            </a:endParaRPr>
          </a:p>
        </p:txBody>
      </p:sp>
      <p:pic>
        <p:nvPicPr>
          <p:cNvPr id="7" name="Picture 2" descr="http://www.johnloomis.org/altera/DE2/de2-dev-bo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4268" y="5247966"/>
            <a:ext cx="1767732" cy="1290444"/>
          </a:xfrm>
          <a:prstGeom prst="rect">
            <a:avLst/>
          </a:prstGeom>
          <a:noFill/>
        </p:spPr>
      </p:pic>
      <p:sp>
        <p:nvSpPr>
          <p:cNvPr id="8" name="Sağ Ayraç 7"/>
          <p:cNvSpPr/>
          <p:nvPr/>
        </p:nvSpPr>
        <p:spPr>
          <a:xfrm>
            <a:off x="5002922" y="2492896"/>
            <a:ext cx="937230" cy="237626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206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012160" y="349171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>
                <a:solidFill>
                  <a:srgbClr val="FF0000"/>
                </a:solidFill>
              </a:rPr>
              <a:t>SENTEZLEME EDİTÖRÜ</a:t>
            </a:r>
            <a:r>
              <a:rPr lang="tr-TR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mtClean="0"/>
              <a:t>Quartus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mtClean="0"/>
              <a:t>ISE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mtClean="0"/>
              <a:t>Lattice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0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FPGA’İN PROGRAMLANMASI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tr-TR" smtClean="0">
                <a:solidFill>
                  <a:srgbClr val="FF0000"/>
                </a:solidFill>
              </a:rPr>
              <a:t>Sentezleme</a:t>
            </a:r>
            <a:r>
              <a:rPr lang="tr-TR" smtClean="0"/>
              <a:t> ile yazılan kod eşdeğer RTL donanıma dönüştürülür.</a:t>
            </a:r>
          </a:p>
          <a:p>
            <a:pPr algn="just">
              <a:lnSpc>
                <a:spcPct val="120000"/>
              </a:lnSpc>
            </a:pPr>
            <a:r>
              <a:rPr lang="tr-TR" smtClean="0">
                <a:solidFill>
                  <a:srgbClr val="FF0000"/>
                </a:solidFill>
              </a:rPr>
              <a:t>Mapping</a:t>
            </a:r>
            <a:r>
              <a:rPr lang="tr-TR" smtClean="0"/>
              <a:t> ile mevcut I/O pinleri ile oluşturulan donanım arasında bağlantı kurulur.</a:t>
            </a:r>
          </a:p>
          <a:p>
            <a:pPr algn="just">
              <a:lnSpc>
                <a:spcPct val="110000"/>
              </a:lnSpc>
            </a:pPr>
            <a:r>
              <a:rPr lang="tr-TR" smtClean="0">
                <a:solidFill>
                  <a:srgbClr val="FF0000"/>
                </a:solidFill>
              </a:rPr>
              <a:t>Place and Route</a:t>
            </a:r>
            <a:r>
              <a:rPr lang="tr-TR" smtClean="0"/>
              <a:t> işlemi ile programlanabilir lojik bloklar ve ara bağlantılar FPGA içine yerleştirilir.</a:t>
            </a:r>
          </a:p>
          <a:p>
            <a:pPr algn="just">
              <a:lnSpc>
                <a:spcPct val="120000"/>
              </a:lnSpc>
            </a:pPr>
            <a:r>
              <a:rPr lang="tr-TR" smtClean="0"/>
              <a:t>En son bit veya hex dosyası oluşturularak FPGA programlanır.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6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LAB UYGULAMALARI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Quartus</a:t>
            </a:r>
            <a:r>
              <a:rPr lang="tr-TR" dirty="0" smtClean="0"/>
              <a:t> II editörünün kullanılması ve programlama işleminin gösterilmesi</a:t>
            </a:r>
          </a:p>
          <a:p>
            <a:r>
              <a:rPr lang="tr-TR" dirty="0" smtClean="0"/>
              <a:t>FPGA kartının çevre birimlerinin kullanılması</a:t>
            </a:r>
          </a:p>
          <a:p>
            <a:r>
              <a:rPr lang="tr-TR" dirty="0" smtClean="0"/>
              <a:t>Sinüzoidal sinyal üretimi (Sayısal İşaret İşleme)</a:t>
            </a:r>
          </a:p>
          <a:p>
            <a:r>
              <a:rPr lang="tr-TR" dirty="0" smtClean="0"/>
              <a:t>Rastgele Sayı Üreteci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1527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502024"/>
            <a:ext cx="7498080" cy="1143000"/>
          </a:xfrm>
        </p:spPr>
        <p:txBody>
          <a:bodyPr/>
          <a:lstStyle/>
          <a:p>
            <a:r>
              <a:rPr lang="tr-TR" smtClean="0"/>
              <a:t>TEŞEKKÜRLER…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2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upload.wikimedia.org/wikipedia/en/9/9b/Xilinx_S6-SP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6794" y="4005064"/>
            <a:ext cx="3521670" cy="2714620"/>
          </a:xfrm>
          <a:prstGeom prst="rect">
            <a:avLst/>
          </a:prstGeom>
          <a:noFill/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smtClean="0">
                <a:latin typeface="+mn-lt"/>
              </a:rPr>
              <a:t>FPGA NEDİR?</a:t>
            </a:r>
            <a:endParaRPr lang="tr-TR" sz="36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</a:pPr>
            <a:r>
              <a:rPr lang="tr-TR" sz="2200" dirty="0" err="1"/>
              <a:t>FPGA’lar</a:t>
            </a:r>
            <a:r>
              <a:rPr lang="tr-TR" sz="2200" dirty="0"/>
              <a:t> bir donanım tanımlama dili kullanılarak sayısal tasarım yapmaya imkan sağlayan geliştirme </a:t>
            </a:r>
            <a:r>
              <a:rPr lang="tr-TR" sz="2200" dirty="0" smtClean="0"/>
              <a:t>platformlarıdır, entegre </a:t>
            </a:r>
            <a:r>
              <a:rPr lang="tr-TR" sz="2200" smtClean="0"/>
              <a:t>devrelerdir. FPAA’in dijital eşdeğeridir.</a:t>
            </a:r>
            <a:endParaRPr lang="tr-TR" sz="2200" dirty="0"/>
          </a:p>
          <a:p>
            <a:pPr algn="just">
              <a:defRPr/>
            </a:pPr>
            <a:endParaRPr lang="tr-TR" sz="2200" dirty="0"/>
          </a:p>
          <a:p>
            <a:pPr algn="just">
              <a:defRPr/>
            </a:pPr>
            <a:r>
              <a:rPr lang="tr-TR" sz="2200" dirty="0"/>
              <a:t>Tasarım sırasında büyük esneklik sağlaması ve paralel işlem yapabilme kabiliyeti sebebiyle FPGA kullanımı günümüzde oldukça yaygınlaşmıştır.</a:t>
            </a:r>
          </a:p>
          <a:p>
            <a:endParaRPr lang="tr-TR" dirty="0"/>
          </a:p>
        </p:txBody>
      </p:sp>
      <p:cxnSp>
        <p:nvCxnSpPr>
          <p:cNvPr id="6" name="Düz Bağlayıcı 5"/>
          <p:cNvCxnSpPr/>
          <p:nvPr/>
        </p:nvCxnSpPr>
        <p:spPr>
          <a:xfrm>
            <a:off x="467544" y="1196752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0" name="Picture 2" descr="http://www.johnloomis.org/altera/DE2/de2-dev-bo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4880" y="4298796"/>
            <a:ext cx="2952744" cy="2155503"/>
          </a:xfrm>
          <a:prstGeom prst="rect">
            <a:avLst/>
          </a:prstGeom>
          <a:noFill/>
        </p:spPr>
      </p:pic>
      <p:sp>
        <p:nvSpPr>
          <p:cNvPr id="8" name="7 Metin kutusu"/>
          <p:cNvSpPr txBox="1"/>
          <p:nvPr/>
        </p:nvSpPr>
        <p:spPr>
          <a:xfrm>
            <a:off x="2786620" y="622802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Altera</a:t>
            </a:r>
            <a:r>
              <a:rPr lang="tr-TR" dirty="0" smtClean="0"/>
              <a:t> - </a:t>
            </a:r>
            <a:r>
              <a:rPr lang="tr-TR" dirty="0" err="1" smtClean="0"/>
              <a:t>Cyclone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5666940" y="623731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Xilinx</a:t>
            </a:r>
            <a:r>
              <a:rPr lang="tr-TR" dirty="0" smtClean="0"/>
              <a:t> - </a:t>
            </a:r>
            <a:r>
              <a:rPr lang="tr-TR" dirty="0" err="1" smtClean="0"/>
              <a:t>Spartan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37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FPGA’İN ÖZELLİKLERİ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2383904"/>
            <a:ext cx="6088720" cy="2917304"/>
          </a:xfrm>
        </p:spPr>
        <p:txBody>
          <a:bodyPr/>
          <a:lstStyle/>
          <a:p>
            <a:r>
              <a:rPr lang="tr-TR" smtClean="0"/>
              <a:t>Yeniden </a:t>
            </a:r>
            <a:r>
              <a:rPr lang="tr-TR"/>
              <a:t>programlanabilirlik</a:t>
            </a:r>
          </a:p>
          <a:p>
            <a:r>
              <a:rPr lang="tr-TR" smtClean="0"/>
              <a:t>Paralel </a:t>
            </a:r>
            <a:r>
              <a:rPr lang="tr-TR"/>
              <a:t>işlem yeteneği</a:t>
            </a:r>
          </a:p>
          <a:p>
            <a:r>
              <a:rPr lang="tr-TR" smtClean="0"/>
              <a:t>Hızlı prototiplendirme</a:t>
            </a:r>
          </a:p>
          <a:p>
            <a:r>
              <a:rPr lang="tr-TR" smtClean="0"/>
              <a:t>Tasarım Esnekliği</a:t>
            </a: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3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FPGA’İN KULLANIM ALANLARI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ASIC (Application </a:t>
            </a:r>
            <a:r>
              <a:rPr lang="tr-TR" dirty="0" err="1" smtClean="0"/>
              <a:t>Spesific</a:t>
            </a:r>
            <a:r>
              <a:rPr lang="tr-TR" dirty="0" smtClean="0"/>
              <a:t> </a:t>
            </a:r>
            <a:r>
              <a:rPr lang="tr-TR" dirty="0" err="1" smtClean="0"/>
              <a:t>Integrated</a:t>
            </a:r>
            <a:r>
              <a:rPr lang="tr-TR" dirty="0" smtClean="0"/>
              <a:t> </a:t>
            </a:r>
            <a:r>
              <a:rPr lang="tr-TR" dirty="0" err="1" smtClean="0"/>
              <a:t>Circuit</a:t>
            </a:r>
            <a:r>
              <a:rPr lang="tr-TR" dirty="0" smtClean="0"/>
              <a:t>) tasarımında.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Sayısal işaret işlemede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Yazılımsal</a:t>
            </a:r>
            <a:r>
              <a:rPr lang="tr-TR" dirty="0" smtClean="0"/>
              <a:t> (</a:t>
            </a:r>
            <a:r>
              <a:rPr lang="tr-TR" dirty="0" err="1" smtClean="0"/>
              <a:t>soft</a:t>
            </a:r>
            <a:r>
              <a:rPr lang="tr-TR" dirty="0" smtClean="0"/>
              <a:t>) mikroişlemci </a:t>
            </a:r>
            <a:r>
              <a:rPr lang="tr-TR" dirty="0" err="1" smtClean="0"/>
              <a:t>tsarımında</a:t>
            </a:r>
            <a:endParaRPr lang="tr-TR" dirty="0" smtClean="0"/>
          </a:p>
          <a:p>
            <a:r>
              <a:rPr lang="tr-TR" dirty="0" smtClean="0"/>
              <a:t>Haberleşme ağlarında iletişim ağı protokolleri kurmada.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Donanım simülasyonlarında.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85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FPGA’İN İÇ YAPISI</a:t>
            </a:r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34997"/>
            <a:ext cx="4801270" cy="3134163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259632" y="1934830"/>
            <a:ext cx="3024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mtClean="0"/>
              <a:t>Programlanabilir Lojik Bloklar</a:t>
            </a:r>
          </a:p>
          <a:p>
            <a:pPr marL="285750" indent="-285750">
              <a:buFont typeface="Arial" pitchFamily="34" charset="0"/>
              <a:buChar char="•"/>
            </a:pPr>
            <a:endParaRPr lang="tr-TR"/>
          </a:p>
          <a:p>
            <a:pPr marL="285750" indent="-285750">
              <a:buFont typeface="Arial" pitchFamily="34" charset="0"/>
              <a:buChar char="•"/>
            </a:pPr>
            <a:r>
              <a:rPr lang="tr-TR" smtClean="0"/>
              <a:t>Programlanabilir Ara Bağlantılar</a:t>
            </a:r>
          </a:p>
          <a:p>
            <a:pPr marL="285750" indent="-285750">
              <a:buFont typeface="Arial" pitchFamily="34" charset="0"/>
              <a:buChar char="•"/>
            </a:pPr>
            <a:endParaRPr lang="tr-TR"/>
          </a:p>
          <a:p>
            <a:pPr marL="285750" indent="-285750">
              <a:buFont typeface="Arial" pitchFamily="34" charset="0"/>
              <a:buChar char="•"/>
            </a:pPr>
            <a:r>
              <a:rPr lang="tr-TR" smtClean="0"/>
              <a:t>Programlanabilir I/O Pinleri</a:t>
            </a:r>
          </a:p>
          <a:p>
            <a:pPr marL="285750" indent="-285750">
              <a:buFont typeface="Arial" pitchFamily="34" charset="0"/>
              <a:buChar char="•"/>
            </a:pPr>
            <a:endParaRPr lang="tr-TR"/>
          </a:p>
          <a:p>
            <a:pPr marL="285750" indent="-285750">
              <a:buFont typeface="Arial" pitchFamily="34" charset="0"/>
              <a:buChar char="•"/>
            </a:pPr>
            <a:r>
              <a:rPr lang="tr-TR" smtClean="0"/>
              <a:t>Gömülü RAM, Gömülü Çarpıcı, PLL Blokları vs.</a:t>
            </a:r>
          </a:p>
        </p:txBody>
      </p:sp>
    </p:spTree>
    <p:extLst>
      <p:ext uri="{BB962C8B-B14F-4D97-AF65-F5344CB8AC3E}">
        <p14:creationId xmlns:p14="http://schemas.microsoft.com/office/powerpoint/2010/main" val="9066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PROGRAMLANABİLİR LOJİK BLOKLAR</a:t>
            </a:r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556792"/>
            <a:ext cx="4734586" cy="2619741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547664" y="4581128"/>
            <a:ext cx="705678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mtClean="0"/>
              <a:t>LUT = </a:t>
            </a:r>
            <a:r>
              <a:rPr lang="tr-TR" smtClean="0">
                <a:solidFill>
                  <a:srgbClr val="FF0000"/>
                </a:solidFill>
              </a:rPr>
              <a:t>Look-up Table</a:t>
            </a:r>
            <a:r>
              <a:rPr lang="tr-TR" smtClean="0"/>
              <a:t> (3 giriş için 8 farklı durum)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mtClean="0"/>
              <a:t>Mux harici giriş (sabit) için kullanılır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mtClean="0"/>
              <a:t>Flip-flop ise ardışıl (hafızalı) devre tasarımında kullanılır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17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LUT YAPISI</a:t>
            </a:r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44824"/>
            <a:ext cx="5753903" cy="2438741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267744" y="4581128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mtClean="0"/>
              <a:t>LUT istenilen lojik fonksiyonu durum tablosu oluşturmak suretiyle gerçekleştirir. Durum tablosunu ise yazılıma göre </a:t>
            </a:r>
            <a:r>
              <a:rPr lang="tr-TR" smtClean="0">
                <a:solidFill>
                  <a:srgbClr val="FF0000"/>
                </a:solidFill>
              </a:rPr>
              <a:t>sentezleme editörü</a:t>
            </a:r>
            <a:r>
              <a:rPr lang="tr-TR" smtClean="0"/>
              <a:t> oluşturur. </a:t>
            </a:r>
          </a:p>
          <a:p>
            <a:endParaRPr lang="tr-TR"/>
          </a:p>
          <a:p>
            <a:pPr marL="285750" indent="-285750">
              <a:buFont typeface="Arial" pitchFamily="34" charset="0"/>
              <a:buChar char="•"/>
            </a:pPr>
            <a:r>
              <a:rPr lang="tr-TR" smtClean="0"/>
              <a:t>Yazılım oluşturmak için </a:t>
            </a:r>
            <a:r>
              <a:rPr lang="tr-TR" smtClean="0">
                <a:solidFill>
                  <a:srgbClr val="FF0000"/>
                </a:solidFill>
              </a:rPr>
              <a:t>donanım tanımlama dili</a:t>
            </a:r>
            <a:r>
              <a:rPr lang="tr-TR" smtClean="0"/>
              <a:t> (HDL-Hardware Description Language) kullanılır. 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9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DONANIM TANIMLAMA DİLLERİ</a:t>
            </a:r>
            <a:endParaRPr lang="tr-TR" sz="3600" dirty="0">
              <a:latin typeface="+mn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6" name="Düz Bağlayıcı 5"/>
          <p:cNvCxnSpPr/>
          <p:nvPr/>
        </p:nvCxnSpPr>
        <p:spPr>
          <a:xfrm>
            <a:off x="467544" y="1196752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57217"/>
              </p:ext>
            </p:extLst>
          </p:nvPr>
        </p:nvGraphicFramePr>
        <p:xfrm>
          <a:off x="1403648" y="1988840"/>
          <a:ext cx="7344816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VHDL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Verilog</a:t>
                      </a:r>
                      <a:r>
                        <a:rPr lang="tr-TR" dirty="0" smtClean="0"/>
                        <a:t> HDL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Daha katı kurallı olan bir</a:t>
                      </a:r>
                      <a:r>
                        <a:rPr lang="tr-TR" baseline="0" dirty="0" smtClean="0"/>
                        <a:t> dil. Akademik seviye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Öğrenmesi ve kod yazması</a:t>
                      </a:r>
                      <a:r>
                        <a:rPr lang="tr-TR" baseline="0" dirty="0" smtClean="0"/>
                        <a:t> daha hızlı ve kolay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Karmaşık devrelerde daha az kapı kullanan derleyici yapısı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Karmaşık devrelerde daha fazla kapı kullanan derleyici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Yaygın olarak Avrupa ve Japonya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Yaygın olarak Amerika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ADA programlama dilini baz alan Pascal sınıfında bir dil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C’ye yakın </a:t>
                      </a:r>
                      <a:r>
                        <a:rPr lang="tr-TR" dirty="0" err="1" smtClean="0"/>
                        <a:t>syntax</a:t>
                      </a:r>
                      <a:r>
                        <a:rPr lang="tr-TR" dirty="0" smtClean="0"/>
                        <a:t> yapısı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ATI – Nokia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NVIDIA - AMD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7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HDL İLE DONANIM OLUŞTURMA</a:t>
            </a:r>
            <a:endParaRPr lang="tr-TR" sz="3600" dirty="0">
              <a:latin typeface="+mn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6" name="Düz Bağlayıcı 5"/>
          <p:cNvCxnSpPr/>
          <p:nvPr/>
        </p:nvCxnSpPr>
        <p:spPr>
          <a:xfrm>
            <a:off x="467544" y="1196752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307" y="1700808"/>
            <a:ext cx="203945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835696" y="2996952"/>
            <a:ext cx="60486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entity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and_gate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</a:t>
            </a:r>
          </a:p>
          <a:p>
            <a:r>
              <a:rPr lang="tr-T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port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tr-TR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tr-TR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tr-TR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entity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and_gate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architecture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mimari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and_gate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</a:t>
            </a:r>
          </a:p>
          <a:p>
            <a:r>
              <a:rPr lang="tr-T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r-TR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A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architecture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mimari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228184" y="3107460"/>
            <a:ext cx="1440160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5796136" y="328498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5796136" y="357301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7668344" y="343149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6196425" y="3160533"/>
            <a:ext cx="327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A</a:t>
            </a:r>
            <a:endParaRPr lang="tr-TR" sz="12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6203856" y="3448250"/>
            <a:ext cx="327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B</a:t>
            </a:r>
            <a:endParaRPr lang="tr-TR" sz="1200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7422668" y="3289407"/>
            <a:ext cx="327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X</a:t>
            </a:r>
            <a:endParaRPr lang="tr-TR" sz="12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523734" y="330361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ENTITY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4296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394</Words>
  <Application>Microsoft Office PowerPoint</Application>
  <PresentationFormat>Ekran Gösterisi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Gündönümü</vt:lpstr>
      <vt:lpstr>FPGA (FIELD PROGRAMMABLE GATE ARRAY) </vt:lpstr>
      <vt:lpstr>FPGA NEDİR?</vt:lpstr>
      <vt:lpstr>FPGA’İN ÖZELLİKLERİ</vt:lpstr>
      <vt:lpstr>FPGA’İN KULLANIM ALANLARI</vt:lpstr>
      <vt:lpstr>FPGA’İN İÇ YAPISI</vt:lpstr>
      <vt:lpstr>PROGRAMLANABİLİR LOJİK BLOKLAR</vt:lpstr>
      <vt:lpstr>LUT YAPISI</vt:lpstr>
      <vt:lpstr>DONANIM TANIMLAMA DİLLERİ</vt:lpstr>
      <vt:lpstr>HDL İLE DONANIM OLUŞTURMA</vt:lpstr>
      <vt:lpstr>FPGA’İN PROGRAMLANMASI</vt:lpstr>
      <vt:lpstr>FPGA’İN PROGRAMLANMASI</vt:lpstr>
      <vt:lpstr>LAB UYGULAMALARI</vt:lpstr>
      <vt:lpstr>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FPGA (FIELD PROGRAMMABLE GATE ARRAY)</dc:title>
  <dc:creator>ismail</dc:creator>
  <cp:lastModifiedBy>ismail</cp:lastModifiedBy>
  <cp:revision>16</cp:revision>
  <dcterms:created xsi:type="dcterms:W3CDTF">2013-08-13T12:25:46Z</dcterms:created>
  <dcterms:modified xsi:type="dcterms:W3CDTF">2014-08-11T07:04:57Z</dcterms:modified>
</cp:coreProperties>
</file>