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71" r:id="rId3"/>
    <p:sldId id="257" r:id="rId4"/>
    <p:sldId id="258" r:id="rId5"/>
    <p:sldId id="259" r:id="rId6"/>
    <p:sldId id="260" r:id="rId7"/>
    <p:sldId id="262" r:id="rId8"/>
    <p:sldId id="263" r:id="rId9"/>
    <p:sldId id="264" r:id="rId10"/>
    <p:sldId id="265" r:id="rId11"/>
    <p:sldId id="266" r:id="rId12"/>
    <p:sldId id="268" r:id="rId13"/>
    <p:sldId id="269" r:id="rId14"/>
    <p:sldId id="270" r:id="rId15"/>
    <p:sldId id="267"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26A45-1D55-4EE4-B094-87D17583E472}" type="datetimeFigureOut">
              <a:rPr lang="tr-TR" smtClean="0"/>
              <a:t>4.01.2024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B1F781-0EA2-46B8-B54F-0AEBE83DD20D}" type="slidenum">
              <a:rPr lang="tr-TR" smtClean="0"/>
              <a:t>‹#›</a:t>
            </a:fld>
            <a:endParaRPr lang="tr-TR"/>
          </a:p>
        </p:txBody>
      </p:sp>
    </p:spTree>
    <p:extLst>
      <p:ext uri="{BB962C8B-B14F-4D97-AF65-F5344CB8AC3E}">
        <p14:creationId xmlns:p14="http://schemas.microsoft.com/office/powerpoint/2010/main" val="203070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329447B6-D7AE-4385-8FAF-9B0E47D2B3A2}" type="slidenum">
              <a:rPr lang="en-US" smtClean="0"/>
              <a:t>1</a:t>
            </a:fld>
            <a:endParaRPr lang="en-US" dirty="0"/>
          </a:p>
        </p:txBody>
      </p:sp>
    </p:spTree>
    <p:extLst>
      <p:ext uri="{BB962C8B-B14F-4D97-AF65-F5344CB8AC3E}">
        <p14:creationId xmlns:p14="http://schemas.microsoft.com/office/powerpoint/2010/main" val="900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B1F781-0EA2-46B8-B54F-0AEBE83DD20D}" type="slidenum">
              <a:rPr lang="tr-TR" smtClean="0"/>
              <a:t>9</a:t>
            </a:fld>
            <a:endParaRPr lang="tr-TR"/>
          </a:p>
        </p:txBody>
      </p:sp>
    </p:spTree>
    <p:extLst>
      <p:ext uri="{BB962C8B-B14F-4D97-AF65-F5344CB8AC3E}">
        <p14:creationId xmlns:p14="http://schemas.microsoft.com/office/powerpoint/2010/main" val="1551619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90F6845-FB24-4668-B300-44FF04F0561C}" type="datetimeFigureOut">
              <a:rPr lang="tr-TR" smtClean="0"/>
              <a:t>4.01.2024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5086C0-F464-49CC-A0DA-96AFD4729BA2}" type="slidenum">
              <a:rPr lang="tr-TR" smtClean="0"/>
              <a:t>‹#›</a:t>
            </a:fld>
            <a:endParaRPr lang="tr-TR"/>
          </a:p>
        </p:txBody>
      </p:sp>
    </p:spTree>
    <p:extLst>
      <p:ext uri="{BB962C8B-B14F-4D97-AF65-F5344CB8AC3E}">
        <p14:creationId xmlns:p14="http://schemas.microsoft.com/office/powerpoint/2010/main" val="420484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90F6845-FB24-4668-B300-44FF04F0561C}" type="datetimeFigureOut">
              <a:rPr lang="tr-TR" smtClean="0"/>
              <a:t>4.01.2024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5086C0-F464-49CC-A0DA-96AFD4729BA2}" type="slidenum">
              <a:rPr lang="tr-TR" smtClean="0"/>
              <a:t>‹#›</a:t>
            </a:fld>
            <a:endParaRPr lang="tr-TR"/>
          </a:p>
        </p:txBody>
      </p:sp>
    </p:spTree>
    <p:extLst>
      <p:ext uri="{BB962C8B-B14F-4D97-AF65-F5344CB8AC3E}">
        <p14:creationId xmlns:p14="http://schemas.microsoft.com/office/powerpoint/2010/main" val="177369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90F6845-FB24-4668-B300-44FF04F0561C}" type="datetimeFigureOut">
              <a:rPr lang="tr-TR" smtClean="0"/>
              <a:t>4.01.2024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5086C0-F464-49CC-A0DA-96AFD4729BA2}" type="slidenum">
              <a:rPr lang="tr-TR" smtClean="0"/>
              <a:t>‹#›</a:t>
            </a:fld>
            <a:endParaRPr lang="tr-TR"/>
          </a:p>
        </p:txBody>
      </p:sp>
    </p:spTree>
    <p:extLst>
      <p:ext uri="{BB962C8B-B14F-4D97-AF65-F5344CB8AC3E}">
        <p14:creationId xmlns:p14="http://schemas.microsoft.com/office/powerpoint/2010/main" val="232305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90F6845-FB24-4668-B300-44FF04F0561C}" type="datetimeFigureOut">
              <a:rPr lang="tr-TR" smtClean="0"/>
              <a:t>4.01.2024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5086C0-F464-49CC-A0DA-96AFD4729BA2}" type="slidenum">
              <a:rPr lang="tr-TR" smtClean="0"/>
              <a:t>‹#›</a:t>
            </a:fld>
            <a:endParaRPr lang="tr-TR"/>
          </a:p>
        </p:txBody>
      </p:sp>
    </p:spTree>
    <p:extLst>
      <p:ext uri="{BB962C8B-B14F-4D97-AF65-F5344CB8AC3E}">
        <p14:creationId xmlns:p14="http://schemas.microsoft.com/office/powerpoint/2010/main" val="3250316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90F6845-FB24-4668-B300-44FF04F0561C}" type="datetimeFigureOut">
              <a:rPr lang="tr-TR" smtClean="0"/>
              <a:t>4.01.2024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5086C0-F464-49CC-A0DA-96AFD4729BA2}" type="slidenum">
              <a:rPr lang="tr-TR" smtClean="0"/>
              <a:t>‹#›</a:t>
            </a:fld>
            <a:endParaRPr lang="tr-TR"/>
          </a:p>
        </p:txBody>
      </p:sp>
    </p:spTree>
    <p:extLst>
      <p:ext uri="{BB962C8B-B14F-4D97-AF65-F5344CB8AC3E}">
        <p14:creationId xmlns:p14="http://schemas.microsoft.com/office/powerpoint/2010/main" val="254295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90F6845-FB24-4668-B300-44FF04F0561C}" type="datetimeFigureOut">
              <a:rPr lang="tr-TR" smtClean="0"/>
              <a:t>4.01.2024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5086C0-F464-49CC-A0DA-96AFD4729BA2}" type="slidenum">
              <a:rPr lang="tr-TR" smtClean="0"/>
              <a:t>‹#›</a:t>
            </a:fld>
            <a:endParaRPr lang="tr-TR"/>
          </a:p>
        </p:txBody>
      </p:sp>
    </p:spTree>
    <p:extLst>
      <p:ext uri="{BB962C8B-B14F-4D97-AF65-F5344CB8AC3E}">
        <p14:creationId xmlns:p14="http://schemas.microsoft.com/office/powerpoint/2010/main" val="301881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90F6845-FB24-4668-B300-44FF04F0561C}" type="datetimeFigureOut">
              <a:rPr lang="tr-TR" smtClean="0"/>
              <a:t>4.01.2024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35086C0-F464-49CC-A0DA-96AFD4729BA2}" type="slidenum">
              <a:rPr lang="tr-TR" smtClean="0"/>
              <a:t>‹#›</a:t>
            </a:fld>
            <a:endParaRPr lang="tr-TR"/>
          </a:p>
        </p:txBody>
      </p:sp>
    </p:spTree>
    <p:extLst>
      <p:ext uri="{BB962C8B-B14F-4D97-AF65-F5344CB8AC3E}">
        <p14:creationId xmlns:p14="http://schemas.microsoft.com/office/powerpoint/2010/main" val="154814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90F6845-FB24-4668-B300-44FF04F0561C}" type="datetimeFigureOut">
              <a:rPr lang="tr-TR" smtClean="0"/>
              <a:t>4.01.2024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35086C0-F464-49CC-A0DA-96AFD4729BA2}" type="slidenum">
              <a:rPr lang="tr-TR" smtClean="0"/>
              <a:t>‹#›</a:t>
            </a:fld>
            <a:endParaRPr lang="tr-TR"/>
          </a:p>
        </p:txBody>
      </p:sp>
    </p:spTree>
    <p:extLst>
      <p:ext uri="{BB962C8B-B14F-4D97-AF65-F5344CB8AC3E}">
        <p14:creationId xmlns:p14="http://schemas.microsoft.com/office/powerpoint/2010/main" val="21122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90F6845-FB24-4668-B300-44FF04F0561C}" type="datetimeFigureOut">
              <a:rPr lang="tr-TR" smtClean="0"/>
              <a:t>4.01.2024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35086C0-F464-49CC-A0DA-96AFD4729BA2}" type="slidenum">
              <a:rPr lang="tr-TR" smtClean="0"/>
              <a:t>‹#›</a:t>
            </a:fld>
            <a:endParaRPr lang="tr-TR"/>
          </a:p>
        </p:txBody>
      </p:sp>
    </p:spTree>
    <p:extLst>
      <p:ext uri="{BB962C8B-B14F-4D97-AF65-F5344CB8AC3E}">
        <p14:creationId xmlns:p14="http://schemas.microsoft.com/office/powerpoint/2010/main" val="238834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90F6845-FB24-4668-B300-44FF04F0561C}" type="datetimeFigureOut">
              <a:rPr lang="tr-TR" smtClean="0"/>
              <a:t>4.01.2024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5086C0-F464-49CC-A0DA-96AFD4729BA2}" type="slidenum">
              <a:rPr lang="tr-TR" smtClean="0"/>
              <a:t>‹#›</a:t>
            </a:fld>
            <a:endParaRPr lang="tr-TR"/>
          </a:p>
        </p:txBody>
      </p:sp>
    </p:spTree>
    <p:extLst>
      <p:ext uri="{BB962C8B-B14F-4D97-AF65-F5344CB8AC3E}">
        <p14:creationId xmlns:p14="http://schemas.microsoft.com/office/powerpoint/2010/main" val="403513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90F6845-FB24-4668-B300-44FF04F0561C}" type="datetimeFigureOut">
              <a:rPr lang="tr-TR" smtClean="0"/>
              <a:t>4.01.2024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5086C0-F464-49CC-A0DA-96AFD4729BA2}" type="slidenum">
              <a:rPr lang="tr-TR" smtClean="0"/>
              <a:t>‹#›</a:t>
            </a:fld>
            <a:endParaRPr lang="tr-TR"/>
          </a:p>
        </p:txBody>
      </p:sp>
    </p:spTree>
    <p:extLst>
      <p:ext uri="{BB962C8B-B14F-4D97-AF65-F5344CB8AC3E}">
        <p14:creationId xmlns:p14="http://schemas.microsoft.com/office/powerpoint/2010/main" val="7312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F6845-FB24-4668-B300-44FF04F0561C}" type="datetimeFigureOut">
              <a:rPr lang="tr-TR" smtClean="0"/>
              <a:t>4.01.2024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086C0-F464-49CC-A0DA-96AFD4729BA2}" type="slidenum">
              <a:rPr lang="tr-TR" smtClean="0"/>
              <a:t>‹#›</a:t>
            </a:fld>
            <a:endParaRPr lang="tr-TR"/>
          </a:p>
        </p:txBody>
      </p:sp>
    </p:spTree>
    <p:extLst>
      <p:ext uri="{BB962C8B-B14F-4D97-AF65-F5344CB8AC3E}">
        <p14:creationId xmlns:p14="http://schemas.microsoft.com/office/powerpoint/2010/main" val="1059295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wmf"/></Relationships>
</file>

<file path=ppt/slides/_rels/slide11.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7.bin"/><Relationship Id="rId5" Type="http://schemas.openxmlformats.org/officeDocument/2006/relationships/image" Target="../media/image39.wmf"/><Relationship Id="rId4"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youtube.com/watch?v=Zmjam1evDD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2.wmf"/><Relationship Id="rId5" Type="http://schemas.openxmlformats.org/officeDocument/2006/relationships/oleObject" Target="../embeddings/oleObject28.bin"/><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18" Type="http://schemas.openxmlformats.org/officeDocument/2006/relationships/image" Target="../media/image10.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7.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9.wmf"/><Relationship Id="rId20" Type="http://schemas.openxmlformats.org/officeDocument/2006/relationships/image" Target="../media/image11.wmf"/><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wmf"/><Relationship Id="rId19" Type="http://schemas.openxmlformats.org/officeDocument/2006/relationships/oleObject" Target="../embeddings/oleObject9.bin"/><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 Id="rId22" Type="http://schemas.openxmlformats.org/officeDocument/2006/relationships/image" Target="../media/image12.wmf"/></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12.bin"/><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image" Target="../media/image22.png"/><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7.bin"/><Relationship Id="rId14" Type="http://schemas.openxmlformats.org/officeDocument/2006/relationships/image" Target="../media/image21.wmf"/></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0.bin"/><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5.wmf"/><Relationship Id="rId3" Type="http://schemas.openxmlformats.org/officeDocument/2006/relationships/notesSlide" Target="../notesSlides/notesSlide2.xml"/><Relationship Id="rId7" Type="http://schemas.openxmlformats.org/officeDocument/2006/relationships/image" Target="../media/image32.wmf"/><Relationship Id="rId12"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1.bin"/><Relationship Id="rId11" Type="http://schemas.openxmlformats.org/officeDocument/2006/relationships/image" Target="../media/image34.wmf"/><Relationship Id="rId5" Type="http://schemas.openxmlformats.org/officeDocument/2006/relationships/image" Target="../media/image24.png"/><Relationship Id="rId10" Type="http://schemas.openxmlformats.org/officeDocument/2006/relationships/oleObject" Target="../embeddings/oleObject23.bin"/><Relationship Id="rId4" Type="http://schemas.openxmlformats.org/officeDocument/2006/relationships/image" Target="../media/image36.png"/><Relationship Id="rId9"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980728"/>
            <a:ext cx="7772400" cy="2952328"/>
          </a:xfrm>
        </p:spPr>
        <p:txBody>
          <a:bodyPr>
            <a:normAutofit fontScale="90000"/>
          </a:bodyPr>
          <a:lstStyle/>
          <a:p>
            <a:r>
              <a:rPr lang="tr-TR" dirty="0" smtClean="0"/>
              <a:t>UÇM702</a:t>
            </a:r>
            <a:br>
              <a:rPr lang="tr-TR" dirty="0" smtClean="0"/>
            </a:br>
            <a:r>
              <a:rPr lang="tr-TR" dirty="0" smtClean="0"/>
              <a:t>Uçuş Kararlılığı ve Otomatik Kontrol</a:t>
            </a:r>
            <a:br>
              <a:rPr lang="tr-TR" dirty="0" smtClean="0"/>
            </a:br>
            <a:r>
              <a:rPr lang="tr-TR" sz="3600" dirty="0" smtClean="0"/>
              <a:t/>
            </a:r>
            <a:br>
              <a:rPr lang="tr-TR" sz="3600" dirty="0" smtClean="0"/>
            </a:br>
            <a:r>
              <a:rPr lang="tr-TR" sz="3600" dirty="0"/>
              <a:t/>
            </a:r>
            <a:br>
              <a:rPr lang="tr-TR" sz="3600" dirty="0"/>
            </a:br>
            <a:r>
              <a:rPr lang="tr-TR" smtClean="0"/>
              <a:t>Bölüm 7: </a:t>
            </a:r>
            <a:r>
              <a:rPr lang="tr-TR" dirty="0" smtClean="0"/>
              <a:t>Uçuş </a:t>
            </a:r>
            <a:r>
              <a:rPr lang="tr-TR" dirty="0"/>
              <a:t>D</a:t>
            </a:r>
            <a:r>
              <a:rPr lang="tr-TR" dirty="0" smtClean="0"/>
              <a:t>inamik Kararlılığı: </a:t>
            </a:r>
            <a:r>
              <a:rPr lang="tr-TR" sz="3100" dirty="0" smtClean="0"/>
              <a:t>Yanlamasına Hareket</a:t>
            </a:r>
            <a:endParaRPr lang="en-US" sz="3100" dirty="0"/>
          </a:p>
        </p:txBody>
      </p:sp>
      <p:sp>
        <p:nvSpPr>
          <p:cNvPr id="3" name="Alt Başlık 2"/>
          <p:cNvSpPr>
            <a:spLocks noGrp="1"/>
          </p:cNvSpPr>
          <p:nvPr>
            <p:ph type="subTitle" idx="1"/>
          </p:nvPr>
        </p:nvSpPr>
        <p:spPr>
          <a:xfrm>
            <a:off x="1403648" y="5373216"/>
            <a:ext cx="6400800" cy="1296144"/>
          </a:xfrm>
        </p:spPr>
        <p:txBody>
          <a:bodyPr>
            <a:normAutofit/>
          </a:bodyPr>
          <a:lstStyle/>
          <a:p>
            <a:r>
              <a:rPr lang="tr-TR" sz="2800" dirty="0" smtClean="0">
                <a:solidFill>
                  <a:schemeClr val="tx1"/>
                </a:solidFill>
              </a:rPr>
              <a:t>Dr. Harun ÇELİK</a:t>
            </a:r>
          </a:p>
          <a:p>
            <a:r>
              <a:rPr lang="tr-TR" sz="2800" dirty="0" smtClean="0">
                <a:solidFill>
                  <a:schemeClr val="tx1"/>
                </a:solidFill>
              </a:rPr>
              <a:t>haruncelik@erciyes.edu.tr</a:t>
            </a:r>
            <a:endParaRPr lang="en-US" sz="2800" dirty="0">
              <a:solidFill>
                <a:schemeClr val="tx1"/>
              </a:solidFill>
            </a:endParaRPr>
          </a:p>
        </p:txBody>
      </p:sp>
    </p:spTree>
    <p:extLst>
      <p:ext uri="{BB962C8B-B14F-4D97-AF65-F5344CB8AC3E}">
        <p14:creationId xmlns:p14="http://schemas.microsoft.com/office/powerpoint/2010/main" val="1368793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323528" y="332656"/>
            <a:ext cx="7806567" cy="1811246"/>
            <a:chOff x="467544" y="834958"/>
            <a:chExt cx="7806567" cy="1811246"/>
          </a:xfrm>
        </p:grpSpPr>
        <p:graphicFrame>
          <p:nvGraphicFramePr>
            <p:cNvPr id="4" name="Nesne 3"/>
            <p:cNvGraphicFramePr>
              <a:graphicFrameLocks noChangeAspect="1"/>
            </p:cNvGraphicFramePr>
            <p:nvPr>
              <p:extLst>
                <p:ext uri="{D42A27DB-BD31-4B8C-83A1-F6EECF244321}">
                  <p14:modId xmlns:p14="http://schemas.microsoft.com/office/powerpoint/2010/main" val="1766055949"/>
                </p:ext>
              </p:extLst>
            </p:nvPr>
          </p:nvGraphicFramePr>
          <p:xfrm>
            <a:off x="467544" y="1268760"/>
            <a:ext cx="1875233" cy="900112"/>
          </p:xfrm>
          <a:graphic>
            <a:graphicData uri="http://schemas.openxmlformats.org/presentationml/2006/ole">
              <mc:AlternateContent xmlns:mc="http://schemas.openxmlformats.org/markup-compatibility/2006">
                <mc:Choice xmlns:v="urn:schemas-microsoft-com:vml" Requires="v">
                  <p:oleObj spid="_x0000_s7190" name="Equation" r:id="rId3" imgW="952200" imgH="457200" progId="Equation.DSMT4">
                    <p:embed/>
                  </p:oleObj>
                </mc:Choice>
                <mc:Fallback>
                  <p:oleObj name="Equation" r:id="rId3" imgW="952200" imgH="457200" progId="Equation.DSMT4">
                    <p:embed/>
                    <p:pic>
                      <p:nvPicPr>
                        <p:cNvPr id="0" name=""/>
                        <p:cNvPicPr/>
                        <p:nvPr/>
                      </p:nvPicPr>
                      <p:blipFill>
                        <a:blip r:embed="rId4"/>
                        <a:stretch>
                          <a:fillRect/>
                        </a:stretch>
                      </p:blipFill>
                      <p:spPr>
                        <a:xfrm>
                          <a:off x="467544" y="1268760"/>
                          <a:ext cx="1875233" cy="900112"/>
                        </a:xfrm>
                        <a:prstGeom prst="rect">
                          <a:avLst/>
                        </a:prstGeom>
                      </p:spPr>
                    </p:pic>
                  </p:oleObj>
                </mc:Fallback>
              </mc:AlternateContent>
            </a:graphicData>
          </a:graphic>
        </p:graphicFrame>
        <p:cxnSp>
          <p:nvCxnSpPr>
            <p:cNvPr id="6" name="Düz Ok Bağlayıcısı 5"/>
            <p:cNvCxnSpPr/>
            <p:nvPr/>
          </p:nvCxnSpPr>
          <p:spPr>
            <a:xfrm flipV="1">
              <a:off x="1763688" y="980728"/>
              <a:ext cx="504056" cy="3600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Metin kutusu 6"/>
            <p:cNvSpPr txBox="1"/>
            <p:nvPr/>
          </p:nvSpPr>
          <p:spPr>
            <a:xfrm>
              <a:off x="2267744" y="834958"/>
              <a:ext cx="2311402" cy="369332"/>
            </a:xfrm>
            <a:prstGeom prst="rect">
              <a:avLst/>
            </a:prstGeom>
            <a:noFill/>
          </p:spPr>
          <p:txBody>
            <a:bodyPr wrap="none" rtlCol="0">
              <a:spAutoFit/>
            </a:bodyPr>
            <a:lstStyle/>
            <a:p>
              <a:r>
                <a:rPr lang="tr-TR" dirty="0" smtClean="0"/>
                <a:t>İstikamet kararlılığı (+)</a:t>
              </a:r>
              <a:endParaRPr lang="tr-TR" dirty="0"/>
            </a:p>
          </p:txBody>
        </p:sp>
        <p:cxnSp>
          <p:nvCxnSpPr>
            <p:cNvPr id="8" name="Düz Ok Bağlayıcısı 7"/>
            <p:cNvCxnSpPr/>
            <p:nvPr/>
          </p:nvCxnSpPr>
          <p:spPr>
            <a:xfrm flipV="1">
              <a:off x="2168116" y="1353368"/>
              <a:ext cx="675692" cy="5957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2764654" y="1160748"/>
              <a:ext cx="5509457" cy="369332"/>
            </a:xfrm>
            <a:prstGeom prst="rect">
              <a:avLst/>
            </a:prstGeom>
            <a:noFill/>
          </p:spPr>
          <p:txBody>
            <a:bodyPr wrap="none" rtlCol="0">
              <a:spAutoFit/>
            </a:bodyPr>
            <a:lstStyle/>
            <a:p>
              <a:r>
                <a:rPr lang="tr-TR" dirty="0" smtClean="0"/>
                <a:t>Sapma hızı değişiminin yuvarlanma momentine katkısı (+)</a:t>
              </a:r>
              <a:endParaRPr lang="tr-TR" dirty="0"/>
            </a:p>
          </p:txBody>
        </p:sp>
        <p:cxnSp>
          <p:nvCxnSpPr>
            <p:cNvPr id="11" name="Düz Ok Bağlayıcısı 10"/>
            <p:cNvCxnSpPr/>
            <p:nvPr/>
          </p:nvCxnSpPr>
          <p:spPr>
            <a:xfrm flipV="1">
              <a:off x="2003164" y="1875084"/>
              <a:ext cx="675692" cy="5957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2599702" y="1682464"/>
              <a:ext cx="1786515" cy="369332"/>
            </a:xfrm>
            <a:prstGeom prst="rect">
              <a:avLst/>
            </a:prstGeom>
            <a:noFill/>
          </p:spPr>
          <p:txBody>
            <a:bodyPr wrap="none" rtlCol="0">
              <a:spAutoFit/>
            </a:bodyPr>
            <a:lstStyle/>
            <a:p>
              <a:r>
                <a:rPr lang="tr-TR" dirty="0" err="1" smtClean="0"/>
                <a:t>Dihedral</a:t>
              </a:r>
              <a:r>
                <a:rPr lang="tr-TR" dirty="0" smtClean="0"/>
                <a:t> etkisi (-)</a:t>
              </a:r>
              <a:endParaRPr lang="tr-TR" dirty="0"/>
            </a:p>
          </p:txBody>
        </p:sp>
        <p:cxnSp>
          <p:nvCxnSpPr>
            <p:cNvPr id="13" name="Düz Ok Bağlayıcısı 12"/>
            <p:cNvCxnSpPr/>
            <p:nvPr/>
          </p:nvCxnSpPr>
          <p:spPr>
            <a:xfrm>
              <a:off x="1115617" y="1772816"/>
              <a:ext cx="72007" cy="5760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809803" y="2276872"/>
              <a:ext cx="3272114" cy="369332"/>
            </a:xfrm>
            <a:prstGeom prst="rect">
              <a:avLst/>
            </a:prstGeom>
            <a:noFill/>
          </p:spPr>
          <p:txBody>
            <a:bodyPr wrap="none" rtlCol="0">
              <a:spAutoFit/>
            </a:bodyPr>
            <a:lstStyle/>
            <a:p>
              <a:r>
                <a:rPr lang="tr-TR" dirty="0"/>
                <a:t>Sapma </a:t>
              </a:r>
              <a:r>
                <a:rPr lang="tr-TR" dirty="0" smtClean="0"/>
                <a:t>hızı sönümlenme oranı (-)</a:t>
              </a:r>
              <a:endParaRPr lang="tr-TR" dirty="0"/>
            </a:p>
          </p:txBody>
        </p:sp>
      </p:gr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1246514"/>
            <a:ext cx="4616578" cy="549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126" y="2564904"/>
            <a:ext cx="40290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015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Kayakçı </a:t>
            </a:r>
            <a:r>
              <a:rPr lang="tr-TR" dirty="0"/>
              <a:t>(</a:t>
            </a:r>
            <a:r>
              <a:rPr lang="tr-TR" dirty="0" err="1"/>
              <a:t>Dutch</a:t>
            </a:r>
            <a:r>
              <a:rPr lang="tr-TR" dirty="0"/>
              <a:t> </a:t>
            </a:r>
            <a:r>
              <a:rPr lang="tr-TR" dirty="0" err="1"/>
              <a:t>Roll</a:t>
            </a:r>
            <a:r>
              <a:rPr lang="tr-TR" dirty="0"/>
              <a:t>) Yaklaşımı</a:t>
            </a:r>
          </a:p>
        </p:txBody>
      </p:sp>
      <p:sp>
        <p:nvSpPr>
          <p:cNvPr id="3" name="İçerik Yer Tutucusu 2"/>
          <p:cNvSpPr>
            <a:spLocks noGrp="1"/>
          </p:cNvSpPr>
          <p:nvPr>
            <p:ph idx="1"/>
          </p:nvPr>
        </p:nvSpPr>
        <p:spPr>
          <a:xfrm>
            <a:off x="457200" y="1268760"/>
            <a:ext cx="8229600" cy="1972816"/>
          </a:xfrm>
        </p:spPr>
        <p:txBody>
          <a:bodyPr>
            <a:normAutofit fontScale="70000" lnSpcReduction="20000"/>
          </a:bodyPr>
          <a:lstStyle/>
          <a:p>
            <a:pPr marL="0" indent="0" algn="just">
              <a:buNone/>
            </a:pPr>
            <a:r>
              <a:rPr lang="tr-TR" dirty="0" smtClean="0"/>
              <a:t>Kayakçı hareketi, yuvarlanama, sapma ve yana kaymayı birlikte içeren bir harekettir. </a:t>
            </a:r>
            <a:r>
              <a:rPr lang="tr-TR" dirty="0"/>
              <a:t>Sapma esnasında ileri yönde hareket eden kanat geri yönde hareket eden kanada göre daha yüksek hıza sahip olacaktır. Bu da ileri hareket eden kanadın yukarı yönde hareket ederek yuvarlanma oluşturmasına neden olur. Yuvarlanmanın </a:t>
            </a:r>
            <a:r>
              <a:rPr lang="tr-TR" dirty="0" smtClean="0"/>
              <a:t>etkisi sapma ve yana kaymaya </a:t>
            </a:r>
            <a:r>
              <a:rPr lang="tr-TR" dirty="0"/>
              <a:t>g</a:t>
            </a:r>
            <a:r>
              <a:rPr lang="tr-TR" dirty="0" smtClean="0"/>
              <a:t>öre ihmal edilebilir düzeyde olduğundan L yuvarlanma momenti bağıntısı ihmal edildiğinde </a:t>
            </a:r>
            <a:r>
              <a:rPr lang="tr-TR" dirty="0"/>
              <a:t>ikinci mertebeden </a:t>
            </a:r>
            <a:r>
              <a:rPr lang="tr-TR" dirty="0" smtClean="0"/>
              <a:t>bir hareket olur. </a:t>
            </a:r>
            <a:endParaRPr lang="tr-TR" dirty="0"/>
          </a:p>
        </p:txBody>
      </p:sp>
      <p:pic>
        <p:nvPicPr>
          <p:cNvPr id="4" name="İçerik Yer Tutucus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789040"/>
            <a:ext cx="5228300" cy="2948761"/>
          </a:xfrm>
          <a:prstGeom prst="rect">
            <a:avLst/>
          </a:prstGeom>
          <a:ln>
            <a:solidFill>
              <a:schemeClr val="tx1"/>
            </a:solidFill>
          </a:ln>
        </p:spPr>
      </p:pic>
      <p:graphicFrame>
        <p:nvGraphicFramePr>
          <p:cNvPr id="5" name="Nesne 4"/>
          <p:cNvGraphicFramePr>
            <a:graphicFrameLocks noChangeAspect="1"/>
          </p:cNvGraphicFramePr>
          <p:nvPr>
            <p:extLst>
              <p:ext uri="{D42A27DB-BD31-4B8C-83A1-F6EECF244321}">
                <p14:modId xmlns:p14="http://schemas.microsoft.com/office/powerpoint/2010/main" val="2030238395"/>
              </p:ext>
            </p:extLst>
          </p:nvPr>
        </p:nvGraphicFramePr>
        <p:xfrm>
          <a:off x="393700" y="3284538"/>
          <a:ext cx="2746375" cy="1216025"/>
        </p:xfrm>
        <a:graphic>
          <a:graphicData uri="http://schemas.openxmlformats.org/presentationml/2006/ole">
            <mc:AlternateContent xmlns:mc="http://schemas.openxmlformats.org/markup-compatibility/2006">
              <mc:Choice xmlns:v="urn:schemas-microsoft-com:vml" Requires="v">
                <p:oleObj spid="_x0000_s8234" name="Equation" r:id="rId4" imgW="1663560" imgH="736560" progId="Equation.DSMT4">
                  <p:embed/>
                </p:oleObj>
              </mc:Choice>
              <mc:Fallback>
                <p:oleObj name="Equation" r:id="rId4" imgW="1663560" imgH="736560" progId="Equation.DSMT4">
                  <p:embed/>
                  <p:pic>
                    <p:nvPicPr>
                      <p:cNvPr id="0" name=""/>
                      <p:cNvPicPr/>
                      <p:nvPr/>
                    </p:nvPicPr>
                    <p:blipFill>
                      <a:blip r:embed="rId5"/>
                      <a:stretch>
                        <a:fillRect/>
                      </a:stretch>
                    </p:blipFill>
                    <p:spPr>
                      <a:xfrm>
                        <a:off x="393700" y="3284538"/>
                        <a:ext cx="2746375" cy="1216025"/>
                      </a:xfrm>
                      <a:prstGeom prst="rect">
                        <a:avLst/>
                      </a:prstGeom>
                    </p:spPr>
                  </p:pic>
                </p:oleObj>
              </mc:Fallback>
            </mc:AlternateContent>
          </a:graphicData>
        </a:graphic>
      </p:graphicFrame>
      <p:graphicFrame>
        <p:nvGraphicFramePr>
          <p:cNvPr id="6" name="Nesne 5"/>
          <p:cNvGraphicFramePr>
            <a:graphicFrameLocks noChangeAspect="1"/>
          </p:cNvGraphicFramePr>
          <p:nvPr>
            <p:extLst>
              <p:ext uri="{D42A27DB-BD31-4B8C-83A1-F6EECF244321}">
                <p14:modId xmlns:p14="http://schemas.microsoft.com/office/powerpoint/2010/main" val="2397370364"/>
              </p:ext>
            </p:extLst>
          </p:nvPr>
        </p:nvGraphicFramePr>
        <p:xfrm>
          <a:off x="63499" y="4581128"/>
          <a:ext cx="4508501" cy="2263775"/>
        </p:xfrm>
        <a:graphic>
          <a:graphicData uri="http://schemas.openxmlformats.org/presentationml/2006/ole">
            <mc:AlternateContent xmlns:mc="http://schemas.openxmlformats.org/markup-compatibility/2006">
              <mc:Choice xmlns:v="urn:schemas-microsoft-com:vml" Requires="v">
                <p:oleObj spid="_x0000_s8235" name="Equation" r:id="rId6" imgW="2882880" imgH="1447560" progId="Equation.DSMT4">
                  <p:embed/>
                </p:oleObj>
              </mc:Choice>
              <mc:Fallback>
                <p:oleObj name="Equation" r:id="rId6" imgW="2882880" imgH="1447560" progId="Equation.DSMT4">
                  <p:embed/>
                  <p:pic>
                    <p:nvPicPr>
                      <p:cNvPr id="0" name=""/>
                      <p:cNvPicPr/>
                      <p:nvPr/>
                    </p:nvPicPr>
                    <p:blipFill>
                      <a:blip r:embed="rId7"/>
                      <a:stretch>
                        <a:fillRect/>
                      </a:stretch>
                    </p:blipFill>
                    <p:spPr>
                      <a:xfrm>
                        <a:off x="63499" y="4581128"/>
                        <a:ext cx="4508501" cy="2263775"/>
                      </a:xfrm>
                      <a:prstGeom prst="rect">
                        <a:avLst/>
                      </a:prstGeom>
                    </p:spPr>
                  </p:pic>
                </p:oleObj>
              </mc:Fallback>
            </mc:AlternateContent>
          </a:graphicData>
        </a:graphic>
      </p:graphicFrame>
    </p:spTree>
    <p:extLst>
      <p:ext uri="{BB962C8B-B14F-4D97-AF65-F5344CB8AC3E}">
        <p14:creationId xmlns:p14="http://schemas.microsoft.com/office/powerpoint/2010/main" val="157484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3034680" cy="4525963"/>
          </a:xfrm>
        </p:spPr>
        <p:txBody>
          <a:bodyPr>
            <a:normAutofit fontScale="77500" lnSpcReduction="20000"/>
          </a:bodyPr>
          <a:lstStyle/>
          <a:p>
            <a:pPr marL="0" indent="0">
              <a:buNone/>
            </a:pPr>
            <a:r>
              <a:rPr lang="tr-TR" dirty="0" smtClean="0"/>
              <a:t>Sönümleme oranı </a:t>
            </a:r>
            <a:r>
              <a:rPr lang="tr-TR" dirty="0" err="1" smtClean="0"/>
              <a:t>zetanın</a:t>
            </a:r>
            <a:r>
              <a:rPr lang="tr-TR" dirty="0" smtClean="0"/>
              <a:t> belirleyicisi düşey kuyruk boyutudur.</a:t>
            </a:r>
          </a:p>
          <a:p>
            <a:pPr marL="0" indent="0">
              <a:buNone/>
            </a:pPr>
            <a:endParaRPr lang="tr-TR" dirty="0" smtClean="0"/>
          </a:p>
          <a:p>
            <a:pPr marL="0" indent="0">
              <a:buNone/>
            </a:pPr>
            <a:r>
              <a:rPr lang="tr-TR" dirty="0" smtClean="0"/>
              <a:t>Bu </a:t>
            </a:r>
            <a:r>
              <a:rPr lang="tr-TR" dirty="0" err="1" smtClean="0"/>
              <a:t>mod</a:t>
            </a:r>
            <a:r>
              <a:rPr lang="tr-TR" dirty="0" smtClean="0"/>
              <a:t> yanlamasına dinamik kararlılığı önemli oranda bozan bir hareket olduğundan kararlılığı arttırmak için </a:t>
            </a:r>
            <a:r>
              <a:rPr lang="tr-TR" dirty="0" err="1" smtClean="0"/>
              <a:t>yaw</a:t>
            </a:r>
            <a:r>
              <a:rPr lang="tr-TR" dirty="0" smtClean="0"/>
              <a:t> damper kullanılır.</a:t>
            </a:r>
            <a:endParaRPr lang="tr-TR" dirty="0"/>
          </a:p>
        </p:txBody>
      </p:sp>
      <p:pic>
        <p:nvPicPr>
          <p:cNvPr id="921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0"/>
            <a:ext cx="57210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837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Ödev</a:t>
            </a:r>
            <a:endParaRPr lang="tr-TR" dirty="0"/>
          </a:p>
        </p:txBody>
      </p:sp>
      <p:sp>
        <p:nvSpPr>
          <p:cNvPr id="3" name="İçerik Yer Tutucusu 2"/>
          <p:cNvSpPr>
            <a:spLocks noGrp="1"/>
          </p:cNvSpPr>
          <p:nvPr>
            <p:ph idx="1"/>
          </p:nvPr>
        </p:nvSpPr>
        <p:spPr>
          <a:xfrm>
            <a:off x="467544" y="1268760"/>
            <a:ext cx="8229600" cy="4525963"/>
          </a:xfrm>
        </p:spPr>
        <p:txBody>
          <a:bodyPr/>
          <a:lstStyle/>
          <a:p>
            <a:pPr marL="0" indent="0" algn="just">
              <a:buNone/>
            </a:pPr>
            <a:r>
              <a:rPr lang="tr-TR" dirty="0" smtClean="0"/>
              <a:t>	Yukarıdaki örnekte verilenlerden, bozuntunun </a:t>
            </a:r>
            <a:r>
              <a:rPr lang="tr-TR" b="1" dirty="0" smtClean="0"/>
              <a:t>yarıya</a:t>
            </a:r>
            <a:r>
              <a:rPr lang="tr-TR" dirty="0" smtClean="0"/>
              <a:t> inmesinde geçecek süreyi her üç </a:t>
            </a:r>
            <a:r>
              <a:rPr lang="tr-TR" dirty="0" err="1" smtClean="0"/>
              <a:t>mod</a:t>
            </a:r>
            <a:r>
              <a:rPr lang="tr-TR" dirty="0" smtClean="0"/>
              <a:t> yaklaşımı için bularak örnekte verilen hesaplanmış köklere göre yarıya inme süreleriyle karşılaştırınız. Sarmal </a:t>
            </a:r>
            <a:r>
              <a:rPr lang="tr-TR" dirty="0" err="1" smtClean="0"/>
              <a:t>mod</a:t>
            </a:r>
            <a:r>
              <a:rPr lang="tr-TR" dirty="0" smtClean="0"/>
              <a:t> ile Kayakçı </a:t>
            </a:r>
            <a:r>
              <a:rPr lang="tr-TR" dirty="0" err="1" smtClean="0"/>
              <a:t>mod</a:t>
            </a:r>
            <a:r>
              <a:rPr lang="tr-TR" dirty="0" smtClean="0"/>
              <a:t> değerlerini aşağıda yer alan tablolardaki değerlerle de karşılaştırınız.</a:t>
            </a:r>
            <a:endParaRPr lang="tr-TR" dirty="0"/>
          </a:p>
        </p:txBody>
      </p:sp>
    </p:spTree>
    <p:extLst>
      <p:ext uri="{BB962C8B-B14F-4D97-AF65-F5344CB8AC3E}">
        <p14:creationId xmlns:p14="http://schemas.microsoft.com/office/powerpoint/2010/main" val="111049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type="title"/>
          </p:nvPr>
        </p:nvSpPr>
        <p:spPr/>
        <p:txBody>
          <a:bodyPr>
            <a:normAutofit fontScale="90000"/>
          </a:bodyPr>
          <a:lstStyle/>
          <a:p>
            <a:pPr marL="0" indent="0" algn="ctr">
              <a:buNone/>
            </a:pPr>
            <a:r>
              <a:rPr lang="tr-TR" sz="4400" dirty="0" smtClean="0"/>
              <a:t>Uçağın Kullanılabilirliği</a:t>
            </a:r>
          </a:p>
          <a:p>
            <a:pPr marL="0" indent="0">
              <a:buNone/>
            </a:pPr>
            <a:r>
              <a:rPr lang="tr-TR" sz="2800" dirty="0" smtClean="0"/>
              <a:t>Uçak tipi, uçuş fazı, uçuşa elverişlilik (MIL-STD- 1797)</a:t>
            </a:r>
            <a:endParaRPr lang="tr-TR" sz="28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556792"/>
            <a:ext cx="492442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4999" y="4334168"/>
            <a:ext cx="570547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Nesne 1"/>
          <p:cNvGraphicFramePr>
            <a:graphicFrameLocks noChangeAspect="1"/>
          </p:cNvGraphicFramePr>
          <p:nvPr>
            <p:extLst>
              <p:ext uri="{D42A27DB-BD31-4B8C-83A1-F6EECF244321}">
                <p14:modId xmlns:p14="http://schemas.microsoft.com/office/powerpoint/2010/main" val="1608268325"/>
              </p:ext>
            </p:extLst>
          </p:nvPr>
        </p:nvGraphicFramePr>
        <p:xfrm>
          <a:off x="6872858" y="1628800"/>
          <a:ext cx="1011510" cy="683371"/>
        </p:xfrm>
        <a:graphic>
          <a:graphicData uri="http://schemas.openxmlformats.org/presentationml/2006/ole">
            <mc:AlternateContent xmlns:mc="http://schemas.openxmlformats.org/markup-compatibility/2006">
              <mc:Choice xmlns:v="urn:schemas-microsoft-com:vml" Requires="v">
                <p:oleObj spid="_x0000_s9218" name="Equation" r:id="rId5" imgW="583920" imgH="393480" progId="Equation.DSMT4">
                  <p:embed/>
                </p:oleObj>
              </mc:Choice>
              <mc:Fallback>
                <p:oleObj name="Equation" r:id="rId5" imgW="583920" imgH="393480" progId="Equation.DSMT4">
                  <p:embed/>
                  <p:pic>
                    <p:nvPicPr>
                      <p:cNvPr id="0" name=""/>
                      <p:cNvPicPr/>
                      <p:nvPr/>
                    </p:nvPicPr>
                    <p:blipFill>
                      <a:blip r:embed="rId6"/>
                      <a:stretch>
                        <a:fillRect/>
                      </a:stretch>
                    </p:blipFill>
                    <p:spPr>
                      <a:xfrm>
                        <a:off x="6872858" y="1628800"/>
                        <a:ext cx="1011510" cy="683371"/>
                      </a:xfrm>
                      <a:prstGeom prst="rect">
                        <a:avLst/>
                      </a:prstGeom>
                    </p:spPr>
                  </p:pic>
                </p:oleObj>
              </mc:Fallback>
            </mc:AlternateContent>
          </a:graphicData>
        </a:graphic>
      </p:graphicFrame>
    </p:spTree>
    <p:extLst>
      <p:ext uri="{BB962C8B-B14F-4D97-AF65-F5344CB8AC3E}">
        <p14:creationId xmlns:p14="http://schemas.microsoft.com/office/powerpoint/2010/main" val="4160556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6907113" cy="3308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353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43000"/>
          </a:xfrm>
        </p:spPr>
        <p:txBody>
          <a:bodyPr/>
          <a:lstStyle/>
          <a:p>
            <a:r>
              <a:rPr lang="tr-TR" dirty="0" smtClean="0"/>
              <a:t>Sapma Hareketi</a:t>
            </a:r>
            <a:endParaRPr lang="tr-TR"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8064" y="1052736"/>
            <a:ext cx="3705388" cy="253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032038"/>
            <a:ext cx="4896544" cy="570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345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43000"/>
          </a:xfrm>
        </p:spPr>
        <p:txBody>
          <a:bodyPr>
            <a:normAutofit fontScale="90000"/>
          </a:bodyPr>
          <a:lstStyle/>
          <a:p>
            <a:r>
              <a:rPr lang="tr-TR" dirty="0" smtClean="0"/>
              <a:t>Yanlamasına </a:t>
            </a:r>
            <a:r>
              <a:rPr lang="tr-TR" dirty="0"/>
              <a:t>Hareket (Sabit Dümenle)</a:t>
            </a:r>
          </a:p>
        </p:txBody>
      </p:sp>
      <p:graphicFrame>
        <p:nvGraphicFramePr>
          <p:cNvPr id="4" name="Nesne 3"/>
          <p:cNvGraphicFramePr>
            <a:graphicFrameLocks noChangeAspect="1"/>
          </p:cNvGraphicFramePr>
          <p:nvPr>
            <p:extLst>
              <p:ext uri="{D42A27DB-BD31-4B8C-83A1-F6EECF244321}">
                <p14:modId xmlns:p14="http://schemas.microsoft.com/office/powerpoint/2010/main" val="2477210556"/>
              </p:ext>
            </p:extLst>
          </p:nvPr>
        </p:nvGraphicFramePr>
        <p:xfrm>
          <a:off x="539552" y="1268760"/>
          <a:ext cx="4610894" cy="2017266"/>
        </p:xfrm>
        <a:graphic>
          <a:graphicData uri="http://schemas.openxmlformats.org/presentationml/2006/ole">
            <mc:AlternateContent xmlns:mc="http://schemas.openxmlformats.org/markup-compatibility/2006">
              <mc:Choice xmlns:v="urn:schemas-microsoft-com:vml" Requires="v">
                <p:oleObj spid="_x0000_s1233" name="Equation" r:id="rId3" imgW="3251160" imgH="1422360" progId="Equation.DSMT4">
                  <p:embed/>
                </p:oleObj>
              </mc:Choice>
              <mc:Fallback>
                <p:oleObj name="Equation" r:id="rId3" imgW="3251160" imgH="1422360" progId="Equation.DSMT4">
                  <p:embed/>
                  <p:pic>
                    <p:nvPicPr>
                      <p:cNvPr id="0" name=""/>
                      <p:cNvPicPr/>
                      <p:nvPr/>
                    </p:nvPicPr>
                    <p:blipFill>
                      <a:blip r:embed="rId4"/>
                      <a:stretch>
                        <a:fillRect/>
                      </a:stretch>
                    </p:blipFill>
                    <p:spPr>
                      <a:xfrm>
                        <a:off x="539552" y="1268760"/>
                        <a:ext cx="4610894" cy="2017266"/>
                      </a:xfrm>
                      <a:prstGeom prst="rect">
                        <a:avLst/>
                      </a:prstGeom>
                    </p:spPr>
                  </p:pic>
                </p:oleObj>
              </mc:Fallback>
            </mc:AlternateContent>
          </a:graphicData>
        </a:graphic>
      </p:graphicFrame>
      <p:graphicFrame>
        <p:nvGraphicFramePr>
          <p:cNvPr id="5" name="Nesne 4"/>
          <p:cNvGraphicFramePr>
            <a:graphicFrameLocks noChangeAspect="1"/>
          </p:cNvGraphicFramePr>
          <p:nvPr>
            <p:extLst>
              <p:ext uri="{D42A27DB-BD31-4B8C-83A1-F6EECF244321}">
                <p14:modId xmlns:p14="http://schemas.microsoft.com/office/powerpoint/2010/main" val="3995668448"/>
              </p:ext>
            </p:extLst>
          </p:nvPr>
        </p:nvGraphicFramePr>
        <p:xfrm>
          <a:off x="611560" y="3937695"/>
          <a:ext cx="1590843" cy="355401"/>
        </p:xfrm>
        <a:graphic>
          <a:graphicData uri="http://schemas.openxmlformats.org/presentationml/2006/ole">
            <mc:AlternateContent xmlns:mc="http://schemas.openxmlformats.org/markup-compatibility/2006">
              <mc:Choice xmlns:v="urn:schemas-microsoft-com:vml" Requires="v">
                <p:oleObj spid="_x0000_s1234" name="Equation" r:id="rId5" imgW="1193760" imgH="266400" progId="Equation.DSMT4">
                  <p:embed/>
                </p:oleObj>
              </mc:Choice>
              <mc:Fallback>
                <p:oleObj name="Equation" r:id="rId5" imgW="1193760" imgH="266400" progId="Equation.DSMT4">
                  <p:embed/>
                  <p:pic>
                    <p:nvPicPr>
                      <p:cNvPr id="0" name=""/>
                      <p:cNvPicPr/>
                      <p:nvPr/>
                    </p:nvPicPr>
                    <p:blipFill>
                      <a:blip r:embed="rId6"/>
                      <a:stretch>
                        <a:fillRect/>
                      </a:stretch>
                    </p:blipFill>
                    <p:spPr>
                      <a:xfrm>
                        <a:off x="611560" y="3937695"/>
                        <a:ext cx="1590843" cy="355401"/>
                      </a:xfrm>
                      <a:prstGeom prst="rect">
                        <a:avLst/>
                      </a:prstGeom>
                    </p:spPr>
                  </p:pic>
                </p:oleObj>
              </mc:Fallback>
            </mc:AlternateContent>
          </a:graphicData>
        </a:graphic>
      </p:graphicFrame>
      <p:graphicFrame>
        <p:nvGraphicFramePr>
          <p:cNvPr id="6" name="Nesne 5"/>
          <p:cNvGraphicFramePr>
            <a:graphicFrameLocks noChangeAspect="1"/>
          </p:cNvGraphicFramePr>
          <p:nvPr>
            <p:extLst>
              <p:ext uri="{D42A27DB-BD31-4B8C-83A1-F6EECF244321}">
                <p14:modId xmlns:p14="http://schemas.microsoft.com/office/powerpoint/2010/main" val="1206765185"/>
              </p:ext>
            </p:extLst>
          </p:nvPr>
        </p:nvGraphicFramePr>
        <p:xfrm>
          <a:off x="7452319" y="3933056"/>
          <a:ext cx="1148699" cy="360040"/>
        </p:xfrm>
        <a:graphic>
          <a:graphicData uri="http://schemas.openxmlformats.org/presentationml/2006/ole">
            <mc:AlternateContent xmlns:mc="http://schemas.openxmlformats.org/markup-compatibility/2006">
              <mc:Choice xmlns:v="urn:schemas-microsoft-com:vml" Requires="v">
                <p:oleObj spid="_x0000_s1235" name="Equation" r:id="rId7" imgW="850680" imgH="266400" progId="Equation.DSMT4">
                  <p:embed/>
                </p:oleObj>
              </mc:Choice>
              <mc:Fallback>
                <p:oleObj name="Equation" r:id="rId7" imgW="850680" imgH="266400" progId="Equation.DSMT4">
                  <p:embed/>
                  <p:pic>
                    <p:nvPicPr>
                      <p:cNvPr id="0" name=""/>
                      <p:cNvPicPr/>
                      <p:nvPr/>
                    </p:nvPicPr>
                    <p:blipFill>
                      <a:blip r:embed="rId8"/>
                      <a:stretch>
                        <a:fillRect/>
                      </a:stretch>
                    </p:blipFill>
                    <p:spPr>
                      <a:xfrm>
                        <a:off x="7452319" y="3933056"/>
                        <a:ext cx="1148699" cy="360040"/>
                      </a:xfrm>
                      <a:prstGeom prst="rect">
                        <a:avLst/>
                      </a:prstGeom>
                    </p:spPr>
                  </p:pic>
                </p:oleObj>
              </mc:Fallback>
            </mc:AlternateContent>
          </a:graphicData>
        </a:graphic>
      </p:graphicFrame>
      <p:graphicFrame>
        <p:nvGraphicFramePr>
          <p:cNvPr id="7" name="Nesne 6"/>
          <p:cNvGraphicFramePr>
            <a:graphicFrameLocks noChangeAspect="1"/>
          </p:cNvGraphicFramePr>
          <p:nvPr>
            <p:extLst>
              <p:ext uri="{D42A27DB-BD31-4B8C-83A1-F6EECF244321}">
                <p14:modId xmlns:p14="http://schemas.microsoft.com/office/powerpoint/2010/main" val="3748935704"/>
              </p:ext>
            </p:extLst>
          </p:nvPr>
        </p:nvGraphicFramePr>
        <p:xfrm>
          <a:off x="2552625" y="3573016"/>
          <a:ext cx="2811463" cy="1223962"/>
        </p:xfrm>
        <a:graphic>
          <a:graphicData uri="http://schemas.openxmlformats.org/presentationml/2006/ole">
            <mc:AlternateContent xmlns:mc="http://schemas.openxmlformats.org/markup-compatibility/2006">
              <mc:Choice xmlns:v="urn:schemas-microsoft-com:vml" Requires="v">
                <p:oleObj spid="_x0000_s1236" name="Equation" r:id="rId9" imgW="2158920" imgH="939600" progId="Equation.DSMT4">
                  <p:embed/>
                </p:oleObj>
              </mc:Choice>
              <mc:Fallback>
                <p:oleObj name="Equation" r:id="rId9" imgW="2158920" imgH="939600" progId="Equation.DSMT4">
                  <p:embed/>
                  <p:pic>
                    <p:nvPicPr>
                      <p:cNvPr id="0" name=""/>
                      <p:cNvPicPr/>
                      <p:nvPr/>
                    </p:nvPicPr>
                    <p:blipFill>
                      <a:blip r:embed="rId10"/>
                      <a:stretch>
                        <a:fillRect/>
                      </a:stretch>
                    </p:blipFill>
                    <p:spPr>
                      <a:xfrm>
                        <a:off x="2552625" y="3573016"/>
                        <a:ext cx="2811463" cy="1223962"/>
                      </a:xfrm>
                      <a:prstGeom prst="rect">
                        <a:avLst/>
                      </a:prstGeom>
                    </p:spPr>
                  </p:pic>
                </p:oleObj>
              </mc:Fallback>
            </mc:AlternateContent>
          </a:graphicData>
        </a:graphic>
      </p:graphicFrame>
      <p:graphicFrame>
        <p:nvGraphicFramePr>
          <p:cNvPr id="8" name="Nesne 7"/>
          <p:cNvGraphicFramePr>
            <a:graphicFrameLocks noChangeAspect="1"/>
          </p:cNvGraphicFramePr>
          <p:nvPr>
            <p:extLst>
              <p:ext uri="{D42A27DB-BD31-4B8C-83A1-F6EECF244321}">
                <p14:modId xmlns:p14="http://schemas.microsoft.com/office/powerpoint/2010/main" val="4205190875"/>
              </p:ext>
            </p:extLst>
          </p:nvPr>
        </p:nvGraphicFramePr>
        <p:xfrm>
          <a:off x="5724128" y="3501008"/>
          <a:ext cx="1368152" cy="1301413"/>
        </p:xfrm>
        <a:graphic>
          <a:graphicData uri="http://schemas.openxmlformats.org/presentationml/2006/ole">
            <mc:AlternateContent xmlns:mc="http://schemas.openxmlformats.org/markup-compatibility/2006">
              <mc:Choice xmlns:v="urn:schemas-microsoft-com:vml" Requires="v">
                <p:oleObj spid="_x0000_s1237" name="Equation" r:id="rId11" imgW="1041120" imgH="990360" progId="Equation.DSMT4">
                  <p:embed/>
                </p:oleObj>
              </mc:Choice>
              <mc:Fallback>
                <p:oleObj name="Equation" r:id="rId11" imgW="1041120" imgH="990360" progId="Equation.DSMT4">
                  <p:embed/>
                  <p:pic>
                    <p:nvPicPr>
                      <p:cNvPr id="0" name=""/>
                      <p:cNvPicPr/>
                      <p:nvPr/>
                    </p:nvPicPr>
                    <p:blipFill>
                      <a:blip r:embed="rId12"/>
                      <a:stretch>
                        <a:fillRect/>
                      </a:stretch>
                    </p:blipFill>
                    <p:spPr>
                      <a:xfrm>
                        <a:off x="5724128" y="3501008"/>
                        <a:ext cx="1368152" cy="1301413"/>
                      </a:xfrm>
                      <a:prstGeom prst="rect">
                        <a:avLst/>
                      </a:prstGeom>
                    </p:spPr>
                  </p:pic>
                </p:oleObj>
              </mc:Fallback>
            </mc:AlternateContent>
          </a:graphicData>
        </a:graphic>
      </p:graphicFrame>
      <p:graphicFrame>
        <p:nvGraphicFramePr>
          <p:cNvPr id="9" name="Nesne 8"/>
          <p:cNvGraphicFramePr>
            <a:graphicFrameLocks noChangeAspect="1"/>
          </p:cNvGraphicFramePr>
          <p:nvPr>
            <p:extLst>
              <p:ext uri="{D42A27DB-BD31-4B8C-83A1-F6EECF244321}">
                <p14:modId xmlns:p14="http://schemas.microsoft.com/office/powerpoint/2010/main" val="428630869"/>
              </p:ext>
            </p:extLst>
          </p:nvPr>
        </p:nvGraphicFramePr>
        <p:xfrm>
          <a:off x="2483768" y="5373216"/>
          <a:ext cx="1800200" cy="1233470"/>
        </p:xfrm>
        <a:graphic>
          <a:graphicData uri="http://schemas.openxmlformats.org/presentationml/2006/ole">
            <mc:AlternateContent xmlns:mc="http://schemas.openxmlformats.org/markup-compatibility/2006">
              <mc:Choice xmlns:v="urn:schemas-microsoft-com:vml" Requires="v">
                <p:oleObj spid="_x0000_s1238" name="Equation" r:id="rId13" imgW="1371600" imgH="939600" progId="Equation.DSMT4">
                  <p:embed/>
                </p:oleObj>
              </mc:Choice>
              <mc:Fallback>
                <p:oleObj name="Equation" r:id="rId13" imgW="1371600" imgH="939600" progId="Equation.DSMT4">
                  <p:embed/>
                  <p:pic>
                    <p:nvPicPr>
                      <p:cNvPr id="0" name=""/>
                      <p:cNvPicPr/>
                      <p:nvPr/>
                    </p:nvPicPr>
                    <p:blipFill>
                      <a:blip r:embed="rId14"/>
                      <a:stretch>
                        <a:fillRect/>
                      </a:stretch>
                    </p:blipFill>
                    <p:spPr>
                      <a:xfrm>
                        <a:off x="2483768" y="5373216"/>
                        <a:ext cx="1800200" cy="1233470"/>
                      </a:xfrm>
                      <a:prstGeom prst="rect">
                        <a:avLst/>
                      </a:prstGeom>
                    </p:spPr>
                  </p:pic>
                </p:oleObj>
              </mc:Fallback>
            </mc:AlternateContent>
          </a:graphicData>
        </a:graphic>
      </p:graphicFrame>
      <p:graphicFrame>
        <p:nvGraphicFramePr>
          <p:cNvPr id="10" name="Nesne 9"/>
          <p:cNvGraphicFramePr>
            <a:graphicFrameLocks noChangeAspect="1"/>
          </p:cNvGraphicFramePr>
          <p:nvPr>
            <p:extLst>
              <p:ext uri="{D42A27DB-BD31-4B8C-83A1-F6EECF244321}">
                <p14:modId xmlns:p14="http://schemas.microsoft.com/office/powerpoint/2010/main" val="925199953"/>
              </p:ext>
            </p:extLst>
          </p:nvPr>
        </p:nvGraphicFramePr>
        <p:xfrm>
          <a:off x="539552" y="4797152"/>
          <a:ext cx="1139825" cy="307975"/>
        </p:xfrm>
        <a:graphic>
          <a:graphicData uri="http://schemas.openxmlformats.org/presentationml/2006/ole">
            <mc:AlternateContent xmlns:mc="http://schemas.openxmlformats.org/markup-compatibility/2006">
              <mc:Choice xmlns:v="urn:schemas-microsoft-com:vml" Requires="v">
                <p:oleObj spid="_x0000_s1239" name="Equation" r:id="rId15" imgW="1139760" imgH="307800" progId="Equation.DSMT4">
                  <p:embed/>
                </p:oleObj>
              </mc:Choice>
              <mc:Fallback>
                <p:oleObj name="Equation" r:id="rId15" imgW="1139760" imgH="307800" progId="Equation.DSMT4">
                  <p:embed/>
                  <p:pic>
                    <p:nvPicPr>
                      <p:cNvPr id="0" name=""/>
                      <p:cNvPicPr/>
                      <p:nvPr/>
                    </p:nvPicPr>
                    <p:blipFill>
                      <a:blip r:embed="rId16"/>
                      <a:stretch>
                        <a:fillRect/>
                      </a:stretch>
                    </p:blipFill>
                    <p:spPr>
                      <a:xfrm>
                        <a:off x="539552" y="4797152"/>
                        <a:ext cx="1139825" cy="307975"/>
                      </a:xfrm>
                      <a:prstGeom prst="rect">
                        <a:avLst/>
                      </a:prstGeom>
                    </p:spPr>
                  </p:pic>
                </p:oleObj>
              </mc:Fallback>
            </mc:AlternateContent>
          </a:graphicData>
        </a:graphic>
      </p:graphicFrame>
      <p:graphicFrame>
        <p:nvGraphicFramePr>
          <p:cNvPr id="11" name="Nesne 10"/>
          <p:cNvGraphicFramePr>
            <a:graphicFrameLocks noChangeAspect="1"/>
          </p:cNvGraphicFramePr>
          <p:nvPr>
            <p:extLst>
              <p:ext uri="{D42A27DB-BD31-4B8C-83A1-F6EECF244321}">
                <p14:modId xmlns:p14="http://schemas.microsoft.com/office/powerpoint/2010/main" val="3020029961"/>
              </p:ext>
            </p:extLst>
          </p:nvPr>
        </p:nvGraphicFramePr>
        <p:xfrm>
          <a:off x="582613" y="5659438"/>
          <a:ext cx="1555750" cy="652462"/>
        </p:xfrm>
        <a:graphic>
          <a:graphicData uri="http://schemas.openxmlformats.org/presentationml/2006/ole">
            <mc:AlternateContent xmlns:mc="http://schemas.openxmlformats.org/markup-compatibility/2006">
              <mc:Choice xmlns:v="urn:schemas-microsoft-com:vml" Requires="v">
                <p:oleObj spid="_x0000_s1240" name="Equation" r:id="rId17" imgW="1028520" imgH="431640" progId="Equation.DSMT4">
                  <p:embed/>
                </p:oleObj>
              </mc:Choice>
              <mc:Fallback>
                <p:oleObj name="Equation" r:id="rId17" imgW="1028520" imgH="431640" progId="Equation.DSMT4">
                  <p:embed/>
                  <p:pic>
                    <p:nvPicPr>
                      <p:cNvPr id="0" name=""/>
                      <p:cNvPicPr/>
                      <p:nvPr/>
                    </p:nvPicPr>
                    <p:blipFill>
                      <a:blip r:embed="rId18"/>
                      <a:stretch>
                        <a:fillRect/>
                      </a:stretch>
                    </p:blipFill>
                    <p:spPr>
                      <a:xfrm>
                        <a:off x="582613" y="5659438"/>
                        <a:ext cx="1555750" cy="652462"/>
                      </a:xfrm>
                      <a:prstGeom prst="rect">
                        <a:avLst/>
                      </a:prstGeom>
                    </p:spPr>
                  </p:pic>
                </p:oleObj>
              </mc:Fallback>
            </mc:AlternateContent>
          </a:graphicData>
        </a:graphic>
      </p:graphicFrame>
      <p:graphicFrame>
        <p:nvGraphicFramePr>
          <p:cNvPr id="12" name="Nesne 11"/>
          <p:cNvGraphicFramePr>
            <a:graphicFrameLocks noChangeAspect="1"/>
          </p:cNvGraphicFramePr>
          <p:nvPr>
            <p:extLst>
              <p:ext uri="{D42A27DB-BD31-4B8C-83A1-F6EECF244321}">
                <p14:modId xmlns:p14="http://schemas.microsoft.com/office/powerpoint/2010/main" val="3426457772"/>
              </p:ext>
            </p:extLst>
          </p:nvPr>
        </p:nvGraphicFramePr>
        <p:xfrm>
          <a:off x="4914900" y="5013325"/>
          <a:ext cx="2413000" cy="1736725"/>
        </p:xfrm>
        <a:graphic>
          <a:graphicData uri="http://schemas.openxmlformats.org/presentationml/2006/ole">
            <mc:AlternateContent xmlns:mc="http://schemas.openxmlformats.org/markup-compatibility/2006">
              <mc:Choice xmlns:v="urn:schemas-microsoft-com:vml" Requires="v">
                <p:oleObj spid="_x0000_s1241" name="Equation" r:id="rId19" imgW="1904760" imgH="1371600" progId="Equation.DSMT4">
                  <p:embed/>
                </p:oleObj>
              </mc:Choice>
              <mc:Fallback>
                <p:oleObj name="Equation" r:id="rId19" imgW="1904760" imgH="1371600" progId="Equation.DSMT4">
                  <p:embed/>
                  <p:pic>
                    <p:nvPicPr>
                      <p:cNvPr id="0" name=""/>
                      <p:cNvPicPr/>
                      <p:nvPr/>
                    </p:nvPicPr>
                    <p:blipFill>
                      <a:blip r:embed="rId20"/>
                      <a:stretch>
                        <a:fillRect/>
                      </a:stretch>
                    </p:blipFill>
                    <p:spPr>
                      <a:xfrm>
                        <a:off x="4914900" y="5013325"/>
                        <a:ext cx="2413000" cy="1736725"/>
                      </a:xfrm>
                      <a:prstGeom prst="rect">
                        <a:avLst/>
                      </a:prstGeom>
                    </p:spPr>
                  </p:pic>
                </p:oleObj>
              </mc:Fallback>
            </mc:AlternateContent>
          </a:graphicData>
        </a:graphic>
      </p:graphicFrame>
      <p:cxnSp>
        <p:nvCxnSpPr>
          <p:cNvPr id="13" name="Düz Ok Bağlayıcısı 12"/>
          <p:cNvCxnSpPr/>
          <p:nvPr/>
        </p:nvCxnSpPr>
        <p:spPr>
          <a:xfrm flipV="1">
            <a:off x="1115616" y="3789040"/>
            <a:ext cx="311343" cy="2880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aphicFrame>
        <p:nvGraphicFramePr>
          <p:cNvPr id="14" name="Nesne 13"/>
          <p:cNvGraphicFramePr>
            <a:graphicFrameLocks noChangeAspect="1"/>
          </p:cNvGraphicFramePr>
          <p:nvPr>
            <p:extLst>
              <p:ext uri="{D42A27DB-BD31-4B8C-83A1-F6EECF244321}">
                <p14:modId xmlns:p14="http://schemas.microsoft.com/office/powerpoint/2010/main" val="1107168448"/>
              </p:ext>
            </p:extLst>
          </p:nvPr>
        </p:nvGraphicFramePr>
        <p:xfrm>
          <a:off x="1426958" y="3425121"/>
          <a:ext cx="552753" cy="507935"/>
        </p:xfrm>
        <a:graphic>
          <a:graphicData uri="http://schemas.openxmlformats.org/presentationml/2006/ole">
            <mc:AlternateContent xmlns:mc="http://schemas.openxmlformats.org/markup-compatibility/2006">
              <mc:Choice xmlns:v="urn:schemas-microsoft-com:vml" Requires="v">
                <p:oleObj spid="_x0000_s1242" name="Equation" r:id="rId21" imgW="469800" imgH="431640" progId="Equation.DSMT4">
                  <p:embed/>
                </p:oleObj>
              </mc:Choice>
              <mc:Fallback>
                <p:oleObj name="Equation" r:id="rId21" imgW="469800" imgH="431640" progId="Equation.DSMT4">
                  <p:embed/>
                  <p:pic>
                    <p:nvPicPr>
                      <p:cNvPr id="0" name=""/>
                      <p:cNvPicPr/>
                      <p:nvPr/>
                    </p:nvPicPr>
                    <p:blipFill>
                      <a:blip r:embed="rId22"/>
                      <a:stretch>
                        <a:fillRect/>
                      </a:stretch>
                    </p:blipFill>
                    <p:spPr>
                      <a:xfrm>
                        <a:off x="1426958" y="3425121"/>
                        <a:ext cx="552753" cy="507935"/>
                      </a:xfrm>
                      <a:prstGeom prst="rect">
                        <a:avLst/>
                      </a:prstGeom>
                    </p:spPr>
                  </p:pic>
                </p:oleObj>
              </mc:Fallback>
            </mc:AlternateContent>
          </a:graphicData>
        </a:graphic>
      </p:graphicFrame>
    </p:spTree>
    <p:extLst>
      <p:ext uri="{BB962C8B-B14F-4D97-AF65-F5344CB8AC3E}">
        <p14:creationId xmlns:p14="http://schemas.microsoft.com/office/powerpoint/2010/main" val="542749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704623046"/>
              </p:ext>
            </p:extLst>
          </p:nvPr>
        </p:nvGraphicFramePr>
        <p:xfrm>
          <a:off x="284163" y="847725"/>
          <a:ext cx="4470400" cy="4341813"/>
        </p:xfrm>
        <a:graphic>
          <a:graphicData uri="http://schemas.openxmlformats.org/presentationml/2006/ole">
            <mc:AlternateContent xmlns:mc="http://schemas.openxmlformats.org/markup-compatibility/2006">
              <mc:Choice xmlns:v="urn:schemas-microsoft-com:vml" Requires="v">
                <p:oleObj spid="_x0000_s2112" name="Equation" r:id="rId3" imgW="3124080" imgH="3035160" progId="Equation.DSMT4">
                  <p:embed/>
                </p:oleObj>
              </mc:Choice>
              <mc:Fallback>
                <p:oleObj name="Equation" r:id="rId3" imgW="3124080" imgH="3035160" progId="Equation.DSMT4">
                  <p:embed/>
                  <p:pic>
                    <p:nvPicPr>
                      <p:cNvPr id="0" name=""/>
                      <p:cNvPicPr/>
                      <p:nvPr/>
                    </p:nvPicPr>
                    <p:blipFill>
                      <a:blip r:embed="rId4"/>
                      <a:stretch>
                        <a:fillRect/>
                      </a:stretch>
                    </p:blipFill>
                    <p:spPr>
                      <a:xfrm>
                        <a:off x="284163" y="847725"/>
                        <a:ext cx="4470400" cy="4341813"/>
                      </a:xfrm>
                      <a:prstGeom prst="rect">
                        <a:avLst/>
                      </a:prstGeom>
                    </p:spPr>
                  </p:pic>
                </p:oleObj>
              </mc:Fallback>
            </mc:AlternateContent>
          </a:graphicData>
        </a:graphic>
      </p:graphicFrame>
      <p:graphicFrame>
        <p:nvGraphicFramePr>
          <p:cNvPr id="5" name="Nesne 4"/>
          <p:cNvGraphicFramePr>
            <a:graphicFrameLocks noChangeAspect="1"/>
          </p:cNvGraphicFramePr>
          <p:nvPr>
            <p:extLst>
              <p:ext uri="{D42A27DB-BD31-4B8C-83A1-F6EECF244321}">
                <p14:modId xmlns:p14="http://schemas.microsoft.com/office/powerpoint/2010/main" val="1575686722"/>
              </p:ext>
            </p:extLst>
          </p:nvPr>
        </p:nvGraphicFramePr>
        <p:xfrm>
          <a:off x="5473700" y="3783013"/>
          <a:ext cx="3208338" cy="2868612"/>
        </p:xfrm>
        <a:graphic>
          <a:graphicData uri="http://schemas.openxmlformats.org/presentationml/2006/ole">
            <mc:AlternateContent xmlns:mc="http://schemas.openxmlformats.org/markup-compatibility/2006">
              <mc:Choice xmlns:v="urn:schemas-microsoft-com:vml" Requires="v">
                <p:oleObj spid="_x0000_s2113" name="Equation" r:id="rId5" imgW="2158920" imgH="1930320" progId="Equation.DSMT4">
                  <p:embed/>
                </p:oleObj>
              </mc:Choice>
              <mc:Fallback>
                <p:oleObj name="Equation" r:id="rId5" imgW="2158920" imgH="1930320" progId="Equation.DSMT4">
                  <p:embed/>
                  <p:pic>
                    <p:nvPicPr>
                      <p:cNvPr id="0" name=""/>
                      <p:cNvPicPr/>
                      <p:nvPr/>
                    </p:nvPicPr>
                    <p:blipFill>
                      <a:blip r:embed="rId6"/>
                      <a:stretch>
                        <a:fillRect/>
                      </a:stretch>
                    </p:blipFill>
                    <p:spPr>
                      <a:xfrm>
                        <a:off x="5473700" y="3783013"/>
                        <a:ext cx="3208338" cy="2868612"/>
                      </a:xfrm>
                      <a:prstGeom prst="rect">
                        <a:avLst/>
                      </a:prstGeom>
                    </p:spPr>
                  </p:pic>
                </p:oleObj>
              </mc:Fallback>
            </mc:AlternateContent>
          </a:graphicData>
        </a:graphic>
      </p:graphicFrame>
      <p:graphicFrame>
        <p:nvGraphicFramePr>
          <p:cNvPr id="6" name="Nesne 5"/>
          <p:cNvGraphicFramePr>
            <a:graphicFrameLocks noChangeAspect="1"/>
          </p:cNvGraphicFramePr>
          <p:nvPr>
            <p:extLst>
              <p:ext uri="{D42A27DB-BD31-4B8C-83A1-F6EECF244321}">
                <p14:modId xmlns:p14="http://schemas.microsoft.com/office/powerpoint/2010/main" val="843454199"/>
              </p:ext>
            </p:extLst>
          </p:nvPr>
        </p:nvGraphicFramePr>
        <p:xfrm>
          <a:off x="3707904" y="4365104"/>
          <a:ext cx="980109" cy="360040"/>
        </p:xfrm>
        <a:graphic>
          <a:graphicData uri="http://schemas.openxmlformats.org/presentationml/2006/ole">
            <mc:AlternateContent xmlns:mc="http://schemas.openxmlformats.org/markup-compatibility/2006">
              <mc:Choice xmlns:v="urn:schemas-microsoft-com:vml" Requires="v">
                <p:oleObj spid="_x0000_s2114" name="Equation" r:id="rId7" imgW="622080" imgH="228600" progId="Equation.DSMT4">
                  <p:embed/>
                </p:oleObj>
              </mc:Choice>
              <mc:Fallback>
                <p:oleObj name="Equation" r:id="rId7" imgW="622080" imgH="228600" progId="Equation.DSMT4">
                  <p:embed/>
                  <p:pic>
                    <p:nvPicPr>
                      <p:cNvPr id="0" name=""/>
                      <p:cNvPicPr/>
                      <p:nvPr/>
                    </p:nvPicPr>
                    <p:blipFill>
                      <a:blip r:embed="rId8"/>
                      <a:stretch>
                        <a:fillRect/>
                      </a:stretch>
                    </p:blipFill>
                    <p:spPr>
                      <a:xfrm>
                        <a:off x="3707904" y="4365104"/>
                        <a:ext cx="980109" cy="360040"/>
                      </a:xfrm>
                      <a:prstGeom prst="rect">
                        <a:avLst/>
                      </a:prstGeom>
                    </p:spPr>
                  </p:pic>
                </p:oleObj>
              </mc:Fallback>
            </mc:AlternateContent>
          </a:graphicData>
        </a:graphic>
      </p:graphicFrame>
      <p:sp>
        <p:nvSpPr>
          <p:cNvPr id="7" name="Dikdörtgen 6"/>
          <p:cNvSpPr/>
          <p:nvPr/>
        </p:nvSpPr>
        <p:spPr>
          <a:xfrm>
            <a:off x="5364088" y="3645024"/>
            <a:ext cx="3419872" cy="30963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39819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4624"/>
            <a:ext cx="8229600" cy="1143000"/>
          </a:xfrm>
        </p:spPr>
        <p:txBody>
          <a:bodyPr/>
          <a:lstStyle/>
          <a:p>
            <a:r>
              <a:rPr lang="tr-TR" dirty="0" smtClean="0"/>
              <a:t>Örnek</a:t>
            </a:r>
            <a:endParaRPr lang="tr-TR" dirty="0"/>
          </a:p>
        </p:txBody>
      </p:sp>
      <p:graphicFrame>
        <p:nvGraphicFramePr>
          <p:cNvPr id="5" name="Nesne 4"/>
          <p:cNvGraphicFramePr>
            <a:graphicFrameLocks noChangeAspect="1"/>
          </p:cNvGraphicFramePr>
          <p:nvPr>
            <p:extLst>
              <p:ext uri="{D42A27DB-BD31-4B8C-83A1-F6EECF244321}">
                <p14:modId xmlns:p14="http://schemas.microsoft.com/office/powerpoint/2010/main" val="2008005929"/>
              </p:ext>
            </p:extLst>
          </p:nvPr>
        </p:nvGraphicFramePr>
        <p:xfrm>
          <a:off x="649288" y="4869160"/>
          <a:ext cx="5253037" cy="374650"/>
        </p:xfrm>
        <a:graphic>
          <a:graphicData uri="http://schemas.openxmlformats.org/presentationml/2006/ole">
            <mc:AlternateContent xmlns:mc="http://schemas.openxmlformats.org/markup-compatibility/2006">
              <mc:Choice xmlns:v="urn:schemas-microsoft-com:vml" Requires="v">
                <p:oleObj spid="_x0000_s3219" name="Equation" r:id="rId3" imgW="3568680" imgH="253800" progId="Equation.DSMT4">
                  <p:embed/>
                </p:oleObj>
              </mc:Choice>
              <mc:Fallback>
                <p:oleObj name="Equation" r:id="rId3" imgW="3568680" imgH="253800" progId="Equation.DSMT4">
                  <p:embed/>
                  <p:pic>
                    <p:nvPicPr>
                      <p:cNvPr id="0" name=""/>
                      <p:cNvPicPr/>
                      <p:nvPr/>
                    </p:nvPicPr>
                    <p:blipFill>
                      <a:blip r:embed="rId4"/>
                      <a:stretch>
                        <a:fillRect/>
                      </a:stretch>
                    </p:blipFill>
                    <p:spPr>
                      <a:xfrm>
                        <a:off x="649288" y="4869160"/>
                        <a:ext cx="5253037" cy="374650"/>
                      </a:xfrm>
                      <a:prstGeom prst="rect">
                        <a:avLst/>
                      </a:prstGeom>
                    </p:spPr>
                  </p:pic>
                </p:oleObj>
              </mc:Fallback>
            </mc:AlternateContent>
          </a:graphicData>
        </a:graphic>
      </p:graphicFrame>
      <p:grpSp>
        <p:nvGrpSpPr>
          <p:cNvPr id="24" name="Grup 23"/>
          <p:cNvGrpSpPr/>
          <p:nvPr/>
        </p:nvGrpSpPr>
        <p:grpSpPr>
          <a:xfrm>
            <a:off x="693738" y="5567421"/>
            <a:ext cx="5396309" cy="1101939"/>
            <a:chOff x="693738" y="5567421"/>
            <a:chExt cx="5396309" cy="1101939"/>
          </a:xfrm>
        </p:grpSpPr>
        <p:graphicFrame>
          <p:nvGraphicFramePr>
            <p:cNvPr id="6" name="Nesne 5"/>
            <p:cNvGraphicFramePr>
              <a:graphicFrameLocks noChangeAspect="1"/>
            </p:cNvGraphicFramePr>
            <p:nvPr>
              <p:extLst>
                <p:ext uri="{D42A27DB-BD31-4B8C-83A1-F6EECF244321}">
                  <p14:modId xmlns:p14="http://schemas.microsoft.com/office/powerpoint/2010/main" val="1898149137"/>
                </p:ext>
              </p:extLst>
            </p:nvPr>
          </p:nvGraphicFramePr>
          <p:xfrm>
            <a:off x="693738" y="5634310"/>
            <a:ext cx="2222500" cy="1035050"/>
          </p:xfrm>
          <a:graphic>
            <a:graphicData uri="http://schemas.openxmlformats.org/presentationml/2006/ole">
              <mc:AlternateContent xmlns:mc="http://schemas.openxmlformats.org/markup-compatibility/2006">
                <mc:Choice xmlns:v="urn:schemas-microsoft-com:vml" Requires="v">
                  <p:oleObj spid="_x0000_s3220" name="Equation" r:id="rId5" imgW="1498320" imgH="698400" progId="Equation.DSMT4">
                    <p:embed/>
                  </p:oleObj>
                </mc:Choice>
                <mc:Fallback>
                  <p:oleObj name="Equation" r:id="rId5" imgW="1498320" imgH="698400" progId="Equation.DSMT4">
                    <p:embed/>
                    <p:pic>
                      <p:nvPicPr>
                        <p:cNvPr id="0" name=""/>
                        <p:cNvPicPr/>
                        <p:nvPr/>
                      </p:nvPicPr>
                      <p:blipFill>
                        <a:blip r:embed="rId6"/>
                        <a:stretch>
                          <a:fillRect/>
                        </a:stretch>
                      </p:blipFill>
                      <p:spPr>
                        <a:xfrm>
                          <a:off x="693738" y="5634310"/>
                          <a:ext cx="2222500" cy="1035050"/>
                        </a:xfrm>
                        <a:prstGeom prst="rect">
                          <a:avLst/>
                        </a:prstGeom>
                      </p:spPr>
                    </p:pic>
                  </p:oleObj>
                </mc:Fallback>
              </mc:AlternateContent>
            </a:graphicData>
          </a:graphic>
        </p:graphicFrame>
        <p:cxnSp>
          <p:nvCxnSpPr>
            <p:cNvPr id="9" name="Düz Ok Bağlayıcısı 8"/>
            <p:cNvCxnSpPr/>
            <p:nvPr/>
          </p:nvCxnSpPr>
          <p:spPr>
            <a:xfrm>
              <a:off x="2987824" y="5783445"/>
              <a:ext cx="5040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a:off x="2224044" y="6152777"/>
              <a:ext cx="126783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3509982" y="5567421"/>
              <a:ext cx="2580065" cy="369332"/>
            </a:xfrm>
            <a:prstGeom prst="rect">
              <a:avLst/>
            </a:prstGeom>
            <a:noFill/>
          </p:spPr>
          <p:txBody>
            <a:bodyPr wrap="none" rtlCol="0">
              <a:spAutoFit/>
            </a:bodyPr>
            <a:lstStyle/>
            <a:p>
              <a:r>
                <a:rPr lang="tr-TR" dirty="0" smtClean="0"/>
                <a:t>Kayakçı (</a:t>
              </a:r>
              <a:r>
                <a:rPr lang="tr-TR" dirty="0" err="1" smtClean="0"/>
                <a:t>Dutch</a:t>
              </a:r>
              <a:r>
                <a:rPr lang="tr-TR" dirty="0" smtClean="0"/>
                <a:t> </a:t>
              </a:r>
              <a:r>
                <a:rPr lang="tr-TR" dirty="0" err="1" smtClean="0"/>
                <a:t>roll</a:t>
              </a:r>
              <a:r>
                <a:rPr lang="tr-TR" dirty="0" smtClean="0"/>
                <a:t>) </a:t>
              </a:r>
              <a:r>
                <a:rPr lang="tr-TR" dirty="0" err="1" smtClean="0"/>
                <a:t>modu</a:t>
              </a:r>
              <a:endParaRPr lang="tr-TR" dirty="0"/>
            </a:p>
          </p:txBody>
        </p:sp>
        <p:sp>
          <p:nvSpPr>
            <p:cNvPr id="12" name="Metin kutusu 11"/>
            <p:cNvSpPr txBox="1"/>
            <p:nvPr/>
          </p:nvSpPr>
          <p:spPr>
            <a:xfrm>
              <a:off x="3491880" y="5936753"/>
              <a:ext cx="1895519" cy="369332"/>
            </a:xfrm>
            <a:prstGeom prst="rect">
              <a:avLst/>
            </a:prstGeom>
            <a:noFill/>
          </p:spPr>
          <p:txBody>
            <a:bodyPr wrap="none" rtlCol="0">
              <a:spAutoFit/>
            </a:bodyPr>
            <a:lstStyle/>
            <a:p>
              <a:r>
                <a:rPr lang="tr-TR" dirty="0" smtClean="0"/>
                <a:t>Yuvarlanma </a:t>
              </a:r>
              <a:r>
                <a:rPr lang="tr-TR" dirty="0" err="1" smtClean="0"/>
                <a:t>Modu</a:t>
              </a:r>
              <a:endParaRPr lang="tr-TR" dirty="0"/>
            </a:p>
          </p:txBody>
        </p:sp>
        <p:cxnSp>
          <p:nvCxnSpPr>
            <p:cNvPr id="15" name="Düz Ok Bağlayıcısı 14"/>
            <p:cNvCxnSpPr/>
            <p:nvPr/>
          </p:nvCxnSpPr>
          <p:spPr>
            <a:xfrm>
              <a:off x="2274721" y="6503525"/>
              <a:ext cx="126783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3542557" y="6287501"/>
              <a:ext cx="1322798" cy="369332"/>
            </a:xfrm>
            <a:prstGeom prst="rect">
              <a:avLst/>
            </a:prstGeom>
            <a:noFill/>
          </p:spPr>
          <p:txBody>
            <a:bodyPr wrap="none" rtlCol="0">
              <a:spAutoFit/>
            </a:bodyPr>
            <a:lstStyle/>
            <a:p>
              <a:r>
                <a:rPr lang="tr-TR" dirty="0" smtClean="0"/>
                <a:t>Sarmal </a:t>
              </a:r>
              <a:r>
                <a:rPr lang="tr-TR" dirty="0" err="1"/>
                <a:t>M</a:t>
              </a:r>
              <a:r>
                <a:rPr lang="tr-TR" dirty="0" err="1" smtClean="0"/>
                <a:t>od</a:t>
              </a:r>
              <a:endParaRPr lang="tr-TR" dirty="0"/>
            </a:p>
          </p:txBody>
        </p:sp>
      </p:grpSp>
      <p:graphicFrame>
        <p:nvGraphicFramePr>
          <p:cNvPr id="19" name="Nesne 18"/>
          <p:cNvGraphicFramePr>
            <a:graphicFrameLocks noChangeAspect="1"/>
          </p:cNvGraphicFramePr>
          <p:nvPr>
            <p:extLst>
              <p:ext uri="{D42A27DB-BD31-4B8C-83A1-F6EECF244321}">
                <p14:modId xmlns:p14="http://schemas.microsoft.com/office/powerpoint/2010/main" val="2074793006"/>
              </p:ext>
            </p:extLst>
          </p:nvPr>
        </p:nvGraphicFramePr>
        <p:xfrm>
          <a:off x="5824139" y="2636912"/>
          <a:ext cx="260029" cy="360040"/>
        </p:xfrm>
        <a:graphic>
          <a:graphicData uri="http://schemas.openxmlformats.org/presentationml/2006/ole">
            <mc:AlternateContent xmlns:mc="http://schemas.openxmlformats.org/markup-compatibility/2006">
              <mc:Choice xmlns:v="urn:schemas-microsoft-com:vml" Requires="v">
                <p:oleObj spid="_x0000_s3221" name="Equation" r:id="rId7" imgW="164880" imgH="228600" progId="Equation.DSMT4">
                  <p:embed/>
                </p:oleObj>
              </mc:Choice>
              <mc:Fallback>
                <p:oleObj name="Equation" r:id="rId7" imgW="164880" imgH="228600" progId="Equation.DSMT4">
                  <p:embed/>
                  <p:pic>
                    <p:nvPicPr>
                      <p:cNvPr id="0" name=""/>
                      <p:cNvPicPr/>
                      <p:nvPr/>
                    </p:nvPicPr>
                    <p:blipFill>
                      <a:blip r:embed="rId8"/>
                      <a:stretch>
                        <a:fillRect/>
                      </a:stretch>
                    </p:blipFill>
                    <p:spPr>
                      <a:xfrm>
                        <a:off x="5824139" y="2636912"/>
                        <a:ext cx="260029" cy="360040"/>
                      </a:xfrm>
                      <a:prstGeom prst="rect">
                        <a:avLst/>
                      </a:prstGeom>
                    </p:spPr>
                  </p:pic>
                </p:oleObj>
              </mc:Fallback>
            </mc:AlternateContent>
          </a:graphicData>
        </a:graphic>
      </p:graphicFrame>
      <p:grpSp>
        <p:nvGrpSpPr>
          <p:cNvPr id="25" name="Grup 24"/>
          <p:cNvGrpSpPr/>
          <p:nvPr/>
        </p:nvGrpSpPr>
        <p:grpSpPr>
          <a:xfrm>
            <a:off x="218492" y="2924671"/>
            <a:ext cx="8787309" cy="1584449"/>
            <a:chOff x="218492" y="2060848"/>
            <a:chExt cx="8787309" cy="1584449"/>
          </a:xfrm>
        </p:grpSpPr>
        <p:graphicFrame>
          <p:nvGraphicFramePr>
            <p:cNvPr id="4" name="Nesne 3"/>
            <p:cNvGraphicFramePr>
              <a:graphicFrameLocks noChangeAspect="1"/>
            </p:cNvGraphicFramePr>
            <p:nvPr>
              <p:extLst>
                <p:ext uri="{D42A27DB-BD31-4B8C-83A1-F6EECF244321}">
                  <p14:modId xmlns:p14="http://schemas.microsoft.com/office/powerpoint/2010/main" val="2155456861"/>
                </p:ext>
              </p:extLst>
            </p:nvPr>
          </p:nvGraphicFramePr>
          <p:xfrm>
            <a:off x="218492" y="2276872"/>
            <a:ext cx="4237037" cy="1368425"/>
          </p:xfrm>
          <a:graphic>
            <a:graphicData uri="http://schemas.openxmlformats.org/presentationml/2006/ole">
              <mc:AlternateContent xmlns:mc="http://schemas.openxmlformats.org/markup-compatibility/2006">
                <mc:Choice xmlns:v="urn:schemas-microsoft-com:vml" Requires="v">
                  <p:oleObj spid="_x0000_s3222" name="Equation" r:id="rId9" imgW="2831760" imgH="914400" progId="Equation.DSMT4">
                    <p:embed/>
                  </p:oleObj>
                </mc:Choice>
                <mc:Fallback>
                  <p:oleObj name="Equation" r:id="rId9" imgW="2831760" imgH="914400" progId="Equation.DSMT4">
                    <p:embed/>
                    <p:pic>
                      <p:nvPicPr>
                        <p:cNvPr id="0" name=""/>
                        <p:cNvPicPr/>
                        <p:nvPr/>
                      </p:nvPicPr>
                      <p:blipFill>
                        <a:blip r:embed="rId10"/>
                        <a:stretch>
                          <a:fillRect/>
                        </a:stretch>
                      </p:blipFill>
                      <p:spPr>
                        <a:xfrm>
                          <a:off x="218492" y="2276872"/>
                          <a:ext cx="4237037" cy="1368425"/>
                        </a:xfrm>
                        <a:prstGeom prst="rect">
                          <a:avLst/>
                        </a:prstGeom>
                      </p:spPr>
                    </p:pic>
                  </p:oleObj>
                </mc:Fallback>
              </mc:AlternateContent>
            </a:graphicData>
          </a:graphic>
        </p:graphicFrame>
        <p:graphicFrame>
          <p:nvGraphicFramePr>
            <p:cNvPr id="3" name="Nesne 2"/>
            <p:cNvGraphicFramePr>
              <a:graphicFrameLocks noChangeAspect="1"/>
            </p:cNvGraphicFramePr>
            <p:nvPr>
              <p:extLst>
                <p:ext uri="{D42A27DB-BD31-4B8C-83A1-F6EECF244321}">
                  <p14:modId xmlns:p14="http://schemas.microsoft.com/office/powerpoint/2010/main" val="3012138847"/>
                </p:ext>
              </p:extLst>
            </p:nvPr>
          </p:nvGraphicFramePr>
          <p:xfrm>
            <a:off x="5387398" y="2348880"/>
            <a:ext cx="3618403" cy="1296144"/>
          </p:xfrm>
          <a:graphic>
            <a:graphicData uri="http://schemas.openxmlformats.org/presentationml/2006/ole">
              <mc:AlternateContent xmlns:mc="http://schemas.openxmlformats.org/markup-compatibility/2006">
                <mc:Choice xmlns:v="urn:schemas-microsoft-com:vml" Requires="v">
                  <p:oleObj spid="_x0000_s3223" name="Equation" r:id="rId11" imgW="2552400" imgH="914400" progId="Equation.DSMT4">
                    <p:embed/>
                  </p:oleObj>
                </mc:Choice>
                <mc:Fallback>
                  <p:oleObj name="Equation" r:id="rId11" imgW="2552400" imgH="914400" progId="Equation.DSMT4">
                    <p:embed/>
                    <p:pic>
                      <p:nvPicPr>
                        <p:cNvPr id="0" name=""/>
                        <p:cNvPicPr/>
                        <p:nvPr/>
                      </p:nvPicPr>
                      <p:blipFill>
                        <a:blip r:embed="rId12"/>
                        <a:stretch>
                          <a:fillRect/>
                        </a:stretch>
                      </p:blipFill>
                      <p:spPr>
                        <a:xfrm>
                          <a:off x="5387398" y="2348880"/>
                          <a:ext cx="3618403" cy="1296144"/>
                        </a:xfrm>
                        <a:prstGeom prst="rect">
                          <a:avLst/>
                        </a:prstGeom>
                      </p:spPr>
                    </p:pic>
                  </p:oleObj>
                </mc:Fallback>
              </mc:AlternateContent>
            </a:graphicData>
          </a:graphic>
        </p:graphicFrame>
        <p:sp>
          <p:nvSpPr>
            <p:cNvPr id="7" name="Dikdörtgen 6"/>
            <p:cNvSpPr/>
            <p:nvPr/>
          </p:nvSpPr>
          <p:spPr>
            <a:xfrm>
              <a:off x="5508104" y="2348880"/>
              <a:ext cx="79208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Düz Ok Bağlayıcısı 12"/>
            <p:cNvCxnSpPr/>
            <p:nvPr/>
          </p:nvCxnSpPr>
          <p:spPr>
            <a:xfrm>
              <a:off x="5904148" y="2060848"/>
              <a:ext cx="0" cy="2880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5196761" y="2492896"/>
              <a:ext cx="31134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aphicFrame>
          <p:nvGraphicFramePr>
            <p:cNvPr id="20" name="Nesne 19"/>
            <p:cNvGraphicFramePr>
              <a:graphicFrameLocks noChangeAspect="1"/>
            </p:cNvGraphicFramePr>
            <p:nvPr>
              <p:extLst>
                <p:ext uri="{D42A27DB-BD31-4B8C-83A1-F6EECF244321}">
                  <p14:modId xmlns:p14="http://schemas.microsoft.com/office/powerpoint/2010/main" val="1840007495"/>
                </p:ext>
              </p:extLst>
            </p:nvPr>
          </p:nvGraphicFramePr>
          <p:xfrm>
            <a:off x="4949784" y="2208103"/>
            <a:ext cx="268040" cy="569585"/>
          </p:xfrm>
          <a:graphic>
            <a:graphicData uri="http://schemas.openxmlformats.org/presentationml/2006/ole">
              <mc:AlternateContent xmlns:mc="http://schemas.openxmlformats.org/markup-compatibility/2006">
                <mc:Choice xmlns:v="urn:schemas-microsoft-com:vml" Requires="v">
                  <p:oleObj spid="_x0000_s3224" name="Equation" r:id="rId13" imgW="203040" imgH="431640" progId="Equation.DSMT4">
                    <p:embed/>
                  </p:oleObj>
                </mc:Choice>
                <mc:Fallback>
                  <p:oleObj name="Equation" r:id="rId13" imgW="203040" imgH="431640" progId="Equation.DSMT4">
                    <p:embed/>
                    <p:pic>
                      <p:nvPicPr>
                        <p:cNvPr id="0" name=""/>
                        <p:cNvPicPr/>
                        <p:nvPr/>
                      </p:nvPicPr>
                      <p:blipFill>
                        <a:blip r:embed="rId14"/>
                        <a:stretch>
                          <a:fillRect/>
                        </a:stretch>
                      </p:blipFill>
                      <p:spPr>
                        <a:xfrm>
                          <a:off x="4949784" y="2208103"/>
                          <a:ext cx="268040" cy="569585"/>
                        </a:xfrm>
                        <a:prstGeom prst="rect">
                          <a:avLst/>
                        </a:prstGeom>
                      </p:spPr>
                    </p:pic>
                  </p:oleObj>
                </mc:Fallback>
              </mc:AlternateContent>
            </a:graphicData>
          </a:graphic>
        </p:graphicFrame>
        <p:cxnSp>
          <p:nvCxnSpPr>
            <p:cNvPr id="21" name="Düz Ok Bağlayıcısı 20"/>
            <p:cNvCxnSpPr/>
            <p:nvPr/>
          </p:nvCxnSpPr>
          <p:spPr>
            <a:xfrm>
              <a:off x="4455529" y="3140968"/>
              <a:ext cx="94554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Metin kutusu 22"/>
            <p:cNvSpPr txBox="1"/>
            <p:nvPr/>
          </p:nvSpPr>
          <p:spPr>
            <a:xfrm>
              <a:off x="4355976" y="2863969"/>
              <a:ext cx="1096775" cy="276999"/>
            </a:xfrm>
            <a:prstGeom prst="rect">
              <a:avLst/>
            </a:prstGeom>
            <a:noFill/>
          </p:spPr>
          <p:txBody>
            <a:bodyPr wrap="none" rtlCol="0">
              <a:spAutoFit/>
            </a:bodyPr>
            <a:lstStyle/>
            <a:p>
              <a:r>
                <a:rPr lang="tr-TR" sz="1200" dirty="0" smtClean="0"/>
                <a:t>Ölçeklendirme</a:t>
              </a:r>
              <a:endParaRPr lang="tr-TR" sz="1200" dirty="0"/>
            </a:p>
          </p:txBody>
        </p:sp>
      </p:grpSp>
      <p:pic>
        <p:nvPicPr>
          <p:cNvPr id="3104" name="Picture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2152" y="1196753"/>
            <a:ext cx="4495912" cy="136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943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80" y="341948"/>
            <a:ext cx="5228300" cy="2948761"/>
          </a:xfrm>
          <a:ln>
            <a:solidFill>
              <a:schemeClr val="tx1"/>
            </a:solidFill>
          </a:ln>
        </p:spPr>
      </p:pic>
      <p:sp>
        <p:nvSpPr>
          <p:cNvPr id="6" name="Metin kutusu 5"/>
          <p:cNvSpPr txBox="1"/>
          <p:nvPr/>
        </p:nvSpPr>
        <p:spPr>
          <a:xfrm>
            <a:off x="899592" y="269940"/>
            <a:ext cx="2651047" cy="369332"/>
          </a:xfrm>
          <a:prstGeom prst="rect">
            <a:avLst/>
          </a:prstGeom>
          <a:noFill/>
        </p:spPr>
        <p:txBody>
          <a:bodyPr wrap="none" rtlCol="0">
            <a:spAutoFit/>
          </a:bodyPr>
          <a:lstStyle/>
          <a:p>
            <a:r>
              <a:rPr lang="tr-TR" b="1" dirty="0" smtClean="0">
                <a:solidFill>
                  <a:srgbClr val="00B0F0"/>
                </a:solidFill>
              </a:rPr>
              <a:t>Kayakçı (</a:t>
            </a:r>
            <a:r>
              <a:rPr lang="tr-TR" b="1" dirty="0" err="1" smtClean="0">
                <a:solidFill>
                  <a:srgbClr val="00B0F0"/>
                </a:solidFill>
              </a:rPr>
              <a:t>Dutch</a:t>
            </a:r>
            <a:r>
              <a:rPr lang="tr-TR" b="1" dirty="0" smtClean="0">
                <a:solidFill>
                  <a:srgbClr val="00B0F0"/>
                </a:solidFill>
              </a:rPr>
              <a:t> </a:t>
            </a:r>
            <a:r>
              <a:rPr lang="tr-TR" b="1" dirty="0" err="1" smtClean="0">
                <a:solidFill>
                  <a:srgbClr val="00B0F0"/>
                </a:solidFill>
              </a:rPr>
              <a:t>roll</a:t>
            </a:r>
            <a:r>
              <a:rPr lang="tr-TR" b="1" dirty="0" smtClean="0">
                <a:solidFill>
                  <a:srgbClr val="00B0F0"/>
                </a:solidFill>
              </a:rPr>
              <a:t>) </a:t>
            </a:r>
            <a:r>
              <a:rPr lang="tr-TR" b="1" dirty="0" err="1" smtClean="0">
                <a:solidFill>
                  <a:srgbClr val="00B0F0"/>
                </a:solidFill>
              </a:rPr>
              <a:t>Modu</a:t>
            </a:r>
            <a:endParaRPr lang="tr-TR" b="1" dirty="0">
              <a:solidFill>
                <a:srgbClr val="00B0F0"/>
              </a:solidFill>
            </a:endParaRP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718435"/>
            <a:ext cx="5953597" cy="2907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508721"/>
            <a:ext cx="4182159" cy="2952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p:nvSpPr>
        <p:spPr>
          <a:xfrm>
            <a:off x="5724128" y="188640"/>
            <a:ext cx="2785250" cy="369332"/>
          </a:xfrm>
          <a:prstGeom prst="rect">
            <a:avLst/>
          </a:prstGeom>
          <a:noFill/>
        </p:spPr>
        <p:txBody>
          <a:bodyPr wrap="none" rtlCol="0">
            <a:spAutoFit/>
          </a:bodyPr>
          <a:lstStyle/>
          <a:p>
            <a:r>
              <a:rPr lang="tr-TR" b="1" dirty="0">
                <a:solidFill>
                  <a:srgbClr val="00B0F0"/>
                </a:solidFill>
              </a:rPr>
              <a:t>Yuvarlanma </a:t>
            </a:r>
            <a:r>
              <a:rPr lang="tr-TR" b="1" dirty="0" smtClean="0">
                <a:solidFill>
                  <a:srgbClr val="00B0F0"/>
                </a:solidFill>
              </a:rPr>
              <a:t>(Rolling) </a:t>
            </a:r>
            <a:r>
              <a:rPr lang="tr-TR" b="1" dirty="0" err="1" smtClean="0">
                <a:solidFill>
                  <a:srgbClr val="00B0F0"/>
                </a:solidFill>
              </a:rPr>
              <a:t>Modu</a:t>
            </a:r>
            <a:endParaRPr lang="tr-TR" b="1" dirty="0">
              <a:solidFill>
                <a:srgbClr val="00B0F0"/>
              </a:solidFill>
            </a:endParaRPr>
          </a:p>
        </p:txBody>
      </p:sp>
      <p:sp>
        <p:nvSpPr>
          <p:cNvPr id="10" name="Metin kutusu 9"/>
          <p:cNvSpPr txBox="1"/>
          <p:nvPr/>
        </p:nvSpPr>
        <p:spPr>
          <a:xfrm>
            <a:off x="1431972" y="3382284"/>
            <a:ext cx="2080762" cy="369332"/>
          </a:xfrm>
          <a:prstGeom prst="rect">
            <a:avLst/>
          </a:prstGeom>
          <a:noFill/>
        </p:spPr>
        <p:txBody>
          <a:bodyPr wrap="none" rtlCol="0">
            <a:spAutoFit/>
          </a:bodyPr>
          <a:lstStyle/>
          <a:p>
            <a:r>
              <a:rPr lang="tr-TR" b="1" dirty="0" smtClean="0">
                <a:solidFill>
                  <a:srgbClr val="00B0F0"/>
                </a:solidFill>
              </a:rPr>
              <a:t>Sarmal (Spiral) </a:t>
            </a:r>
            <a:r>
              <a:rPr lang="tr-TR" b="1" dirty="0" err="1" smtClean="0">
                <a:solidFill>
                  <a:srgbClr val="00B0F0"/>
                </a:solidFill>
              </a:rPr>
              <a:t>Mod</a:t>
            </a:r>
            <a:endParaRPr lang="tr-TR" b="1" dirty="0">
              <a:solidFill>
                <a:srgbClr val="00B0F0"/>
              </a:solidFill>
            </a:endParaRPr>
          </a:p>
        </p:txBody>
      </p:sp>
    </p:spTree>
    <p:extLst>
      <p:ext uri="{BB962C8B-B14F-4D97-AF65-F5344CB8AC3E}">
        <p14:creationId xmlns:p14="http://schemas.microsoft.com/office/powerpoint/2010/main" val="422887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93" y="8000"/>
            <a:ext cx="4423391" cy="345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12584"/>
            <a:ext cx="4499992" cy="348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tin kutusu 9"/>
          <p:cNvSpPr txBox="1"/>
          <p:nvPr/>
        </p:nvSpPr>
        <p:spPr>
          <a:xfrm>
            <a:off x="1259632" y="1916832"/>
            <a:ext cx="2160079" cy="369332"/>
          </a:xfrm>
          <a:prstGeom prst="rect">
            <a:avLst/>
          </a:prstGeom>
          <a:noFill/>
        </p:spPr>
        <p:txBody>
          <a:bodyPr wrap="none" rtlCol="0">
            <a:spAutoFit/>
          </a:bodyPr>
          <a:lstStyle/>
          <a:p>
            <a:r>
              <a:rPr lang="tr-TR" b="1" dirty="0" smtClean="0">
                <a:solidFill>
                  <a:srgbClr val="00B0F0"/>
                </a:solidFill>
              </a:rPr>
              <a:t>Yuvarlanma (Rolling)</a:t>
            </a:r>
            <a:endParaRPr lang="tr-TR" b="1" dirty="0">
              <a:solidFill>
                <a:srgbClr val="00B0F0"/>
              </a:solidFill>
            </a:endParaRPr>
          </a:p>
        </p:txBody>
      </p:sp>
      <p:sp>
        <p:nvSpPr>
          <p:cNvPr id="11" name="Metin kutusu 10"/>
          <p:cNvSpPr txBox="1"/>
          <p:nvPr/>
        </p:nvSpPr>
        <p:spPr>
          <a:xfrm>
            <a:off x="5580112" y="1124744"/>
            <a:ext cx="1579022" cy="369332"/>
          </a:xfrm>
          <a:prstGeom prst="rect">
            <a:avLst/>
          </a:prstGeom>
          <a:noFill/>
        </p:spPr>
        <p:txBody>
          <a:bodyPr wrap="none" rtlCol="0">
            <a:spAutoFit/>
          </a:bodyPr>
          <a:lstStyle/>
          <a:p>
            <a:r>
              <a:rPr lang="tr-TR" b="1" dirty="0" smtClean="0">
                <a:solidFill>
                  <a:srgbClr val="00B0F0"/>
                </a:solidFill>
              </a:rPr>
              <a:t>Sarmal (Spiral)</a:t>
            </a:r>
            <a:endParaRPr lang="tr-TR" b="1" dirty="0">
              <a:solidFill>
                <a:srgbClr val="00B0F0"/>
              </a:solidFill>
            </a:endParaRPr>
          </a:p>
        </p:txBody>
      </p:sp>
      <p:grpSp>
        <p:nvGrpSpPr>
          <p:cNvPr id="23" name="Grup 22"/>
          <p:cNvGrpSpPr/>
          <p:nvPr/>
        </p:nvGrpSpPr>
        <p:grpSpPr>
          <a:xfrm>
            <a:off x="323528" y="3501008"/>
            <a:ext cx="8280920" cy="3353445"/>
            <a:chOff x="323528" y="3501008"/>
            <a:chExt cx="8280920" cy="3353445"/>
          </a:xfrm>
        </p:grpSpPr>
        <p:grpSp>
          <p:nvGrpSpPr>
            <p:cNvPr id="24" name="Grup 23"/>
            <p:cNvGrpSpPr/>
            <p:nvPr/>
          </p:nvGrpSpPr>
          <p:grpSpPr>
            <a:xfrm>
              <a:off x="1762250" y="3501008"/>
              <a:ext cx="6842198" cy="3353445"/>
              <a:chOff x="8309" y="3501008"/>
              <a:chExt cx="6842198" cy="3353445"/>
            </a:xfrm>
          </p:grpSpPr>
          <p:pic>
            <p:nvPicPr>
              <p:cNvPr id="2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9" y="3501008"/>
                <a:ext cx="4275659" cy="335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Düz Ok Bağlayıcısı 27"/>
              <p:cNvCxnSpPr/>
              <p:nvPr/>
            </p:nvCxnSpPr>
            <p:spPr>
              <a:xfrm>
                <a:off x="4078014" y="3717032"/>
                <a:ext cx="710010" cy="2880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aphicFrame>
            <p:nvGraphicFramePr>
              <p:cNvPr id="29" name="Nesne 28"/>
              <p:cNvGraphicFramePr>
                <a:graphicFrameLocks noChangeAspect="1"/>
              </p:cNvGraphicFramePr>
              <p:nvPr>
                <p:extLst>
                  <p:ext uri="{D42A27DB-BD31-4B8C-83A1-F6EECF244321}">
                    <p14:modId xmlns:p14="http://schemas.microsoft.com/office/powerpoint/2010/main" val="1092759879"/>
                  </p:ext>
                </p:extLst>
              </p:nvPr>
            </p:nvGraphicFramePr>
            <p:xfrm>
              <a:off x="4410155" y="4005064"/>
              <a:ext cx="1258058" cy="338708"/>
            </p:xfrm>
            <a:graphic>
              <a:graphicData uri="http://schemas.openxmlformats.org/presentationml/2006/ole">
                <mc:AlternateContent xmlns:mc="http://schemas.openxmlformats.org/markup-compatibility/2006">
                  <mc:Choice xmlns:v="urn:schemas-microsoft-com:vml" Requires="v">
                    <p:oleObj spid="_x0000_s4124" name="Equation" r:id="rId6" imgW="990360" imgH="266400" progId="Equation.DSMT4">
                      <p:embed/>
                    </p:oleObj>
                  </mc:Choice>
                  <mc:Fallback>
                    <p:oleObj name="Equation" r:id="rId6" imgW="990360" imgH="266400" progId="Equation.DSMT4">
                      <p:embed/>
                      <p:pic>
                        <p:nvPicPr>
                          <p:cNvPr id="0" name=""/>
                          <p:cNvPicPr/>
                          <p:nvPr/>
                        </p:nvPicPr>
                        <p:blipFill>
                          <a:blip r:embed="rId7"/>
                          <a:stretch>
                            <a:fillRect/>
                          </a:stretch>
                        </p:blipFill>
                        <p:spPr>
                          <a:xfrm>
                            <a:off x="4410155" y="4005064"/>
                            <a:ext cx="1258058" cy="338708"/>
                          </a:xfrm>
                          <a:prstGeom prst="rect">
                            <a:avLst/>
                          </a:prstGeom>
                        </p:spPr>
                      </p:pic>
                    </p:oleObj>
                  </mc:Fallback>
                </mc:AlternateContent>
              </a:graphicData>
            </a:graphic>
          </p:graphicFrame>
          <p:cxnSp>
            <p:nvCxnSpPr>
              <p:cNvPr id="30" name="Düz Ok Bağlayıcısı 29"/>
              <p:cNvCxnSpPr/>
              <p:nvPr/>
            </p:nvCxnSpPr>
            <p:spPr>
              <a:xfrm>
                <a:off x="3112076" y="4365104"/>
                <a:ext cx="1320943" cy="2880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Metin kutusu 30"/>
              <p:cNvSpPr txBox="1"/>
              <p:nvPr/>
            </p:nvSpPr>
            <p:spPr>
              <a:xfrm>
                <a:off x="4499992" y="4653136"/>
                <a:ext cx="2350515" cy="646331"/>
              </a:xfrm>
              <a:prstGeom prst="rect">
                <a:avLst/>
              </a:prstGeom>
              <a:noFill/>
            </p:spPr>
            <p:txBody>
              <a:bodyPr wrap="none" rtlCol="0">
                <a:spAutoFit/>
              </a:bodyPr>
              <a:lstStyle/>
              <a:p>
                <a:r>
                  <a:rPr lang="tr-TR" dirty="0" smtClean="0"/>
                  <a:t>Yuvarlanma, Sapma,</a:t>
                </a:r>
              </a:p>
              <a:p>
                <a:r>
                  <a:rPr lang="tr-TR" dirty="0" smtClean="0"/>
                  <a:t>Yana kayma hareketleri</a:t>
                </a:r>
                <a:endParaRPr lang="tr-TR" dirty="0"/>
              </a:p>
            </p:txBody>
          </p:sp>
        </p:grpSp>
        <p:cxnSp>
          <p:nvCxnSpPr>
            <p:cNvPr id="25" name="Düz Ok Bağlayıcısı 24"/>
            <p:cNvCxnSpPr/>
            <p:nvPr/>
          </p:nvCxnSpPr>
          <p:spPr>
            <a:xfrm flipH="1">
              <a:off x="1757296" y="4077072"/>
              <a:ext cx="222416" cy="1440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 name="Metin kutusu 25"/>
            <p:cNvSpPr txBox="1"/>
            <p:nvPr/>
          </p:nvSpPr>
          <p:spPr>
            <a:xfrm>
              <a:off x="323528" y="4077072"/>
              <a:ext cx="1504066" cy="369332"/>
            </a:xfrm>
            <a:prstGeom prst="rect">
              <a:avLst/>
            </a:prstGeom>
            <a:noFill/>
          </p:spPr>
          <p:txBody>
            <a:bodyPr wrap="none" rtlCol="0">
              <a:spAutoFit/>
            </a:bodyPr>
            <a:lstStyle/>
            <a:p>
              <a:r>
                <a:rPr lang="tr-TR" dirty="0" smtClean="0"/>
                <a:t>Birim bozuntu</a:t>
              </a:r>
              <a:endParaRPr lang="tr-TR" dirty="0"/>
            </a:p>
          </p:txBody>
        </p:sp>
      </p:grpSp>
      <p:sp>
        <p:nvSpPr>
          <p:cNvPr id="32" name="Metin kutusu 31"/>
          <p:cNvSpPr txBox="1"/>
          <p:nvPr/>
        </p:nvSpPr>
        <p:spPr>
          <a:xfrm>
            <a:off x="3851920" y="6119336"/>
            <a:ext cx="895181" cy="369332"/>
          </a:xfrm>
          <a:prstGeom prst="rect">
            <a:avLst/>
          </a:prstGeom>
          <a:noFill/>
        </p:spPr>
        <p:txBody>
          <a:bodyPr wrap="none" rtlCol="0">
            <a:spAutoFit/>
          </a:bodyPr>
          <a:lstStyle/>
          <a:p>
            <a:r>
              <a:rPr lang="tr-TR" b="1" dirty="0" smtClean="0">
                <a:solidFill>
                  <a:srgbClr val="00B0F0"/>
                </a:solidFill>
              </a:rPr>
              <a:t>Kayakçı</a:t>
            </a:r>
            <a:endParaRPr lang="tr-TR" b="1" dirty="0">
              <a:solidFill>
                <a:srgbClr val="00B0F0"/>
              </a:solidFill>
            </a:endParaRPr>
          </a:p>
        </p:txBody>
      </p:sp>
    </p:spTree>
    <p:extLst>
      <p:ext uri="{BB962C8B-B14F-4D97-AF65-F5344CB8AC3E}">
        <p14:creationId xmlns:p14="http://schemas.microsoft.com/office/powerpoint/2010/main" val="1657402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Yuvarlanma </a:t>
            </a:r>
            <a:r>
              <a:rPr lang="tr-TR" dirty="0" err="1" smtClean="0"/>
              <a:t>Modu</a:t>
            </a:r>
            <a:r>
              <a:rPr lang="tr-TR" dirty="0" smtClean="0"/>
              <a:t> Yaklaşımı</a:t>
            </a:r>
            <a:endParaRPr lang="tr-TR" dirty="0"/>
          </a:p>
        </p:txBody>
      </p:sp>
      <p:sp>
        <p:nvSpPr>
          <p:cNvPr id="3" name="İçerik Yer Tutucusu 2"/>
          <p:cNvSpPr>
            <a:spLocks noGrp="1"/>
          </p:cNvSpPr>
          <p:nvPr>
            <p:ph idx="1"/>
          </p:nvPr>
        </p:nvSpPr>
        <p:spPr>
          <a:xfrm>
            <a:off x="457200" y="1268760"/>
            <a:ext cx="4402832" cy="2952328"/>
          </a:xfrm>
        </p:spPr>
        <p:txBody>
          <a:bodyPr>
            <a:normAutofit fontScale="55000" lnSpcReduction="20000"/>
          </a:bodyPr>
          <a:lstStyle/>
          <a:p>
            <a:pPr marL="0" indent="0" algn="just">
              <a:buNone/>
            </a:pPr>
            <a:r>
              <a:rPr lang="tr-TR" dirty="0" smtClean="0"/>
              <a:t>Denge yuvarlanma açısındaki bozuntu, bu bozuntu nedeniyle oluşan bozucu yuvarlanma momentinin aşağı yönde hareket eden kanatta artan hücum açısı sayesinde oluşan yuvarlanma momentinin </a:t>
            </a:r>
            <a:r>
              <a:rPr lang="tr-TR" dirty="0"/>
              <a:t>düzeltici </a:t>
            </a:r>
            <a:r>
              <a:rPr lang="tr-TR" dirty="0" smtClean="0"/>
              <a:t>etkisiyle </a:t>
            </a:r>
            <a:r>
              <a:rPr lang="tr-TR" dirty="0" err="1" smtClean="0"/>
              <a:t>eksponansiyel</a:t>
            </a:r>
            <a:r>
              <a:rPr lang="tr-TR" dirty="0" smtClean="0"/>
              <a:t> olarak azaltılarak yeniden dengeye getirilebilir.</a:t>
            </a:r>
          </a:p>
          <a:p>
            <a:pPr marL="0" indent="0" algn="just">
              <a:buNone/>
            </a:pPr>
            <a:endParaRPr lang="tr-TR" dirty="0"/>
          </a:p>
          <a:p>
            <a:pPr marL="0" indent="0" algn="just">
              <a:buNone/>
            </a:pPr>
            <a:r>
              <a:rPr lang="tr-TR" dirty="0" smtClean="0"/>
              <a:t>O halde yuvarlanma </a:t>
            </a:r>
            <a:r>
              <a:rPr lang="tr-TR" dirty="0" err="1" smtClean="0"/>
              <a:t>modu</a:t>
            </a:r>
            <a:r>
              <a:rPr lang="tr-TR" dirty="0" smtClean="0"/>
              <a:t> yaklaşımı için sadece yuvarlanma momenti bağıntısı alınabilir ve yuvarlanma hızı dışındaki değişkenlerin etkisi ihmal edilebilir.</a:t>
            </a:r>
            <a:endParaRPr lang="tr-TR"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12992"/>
            <a:ext cx="4182159" cy="2952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77072"/>
            <a:ext cx="1728191" cy="154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89" y="5805264"/>
            <a:ext cx="4772199" cy="51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954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Sarmal </a:t>
            </a:r>
            <a:r>
              <a:rPr lang="tr-TR" dirty="0" err="1" smtClean="0"/>
              <a:t>Mod</a:t>
            </a:r>
            <a:r>
              <a:rPr lang="tr-TR" dirty="0" smtClean="0"/>
              <a:t> </a:t>
            </a:r>
            <a:r>
              <a:rPr lang="tr-TR" dirty="0"/>
              <a:t>Yaklaşımı</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57200" y="1240160"/>
                <a:ext cx="8229600" cy="2116832"/>
              </a:xfrm>
            </p:spPr>
            <p:txBody>
              <a:bodyPr>
                <a:normAutofit fontScale="70000" lnSpcReduction="20000"/>
              </a:bodyPr>
              <a:lstStyle/>
              <a:p>
                <a:pPr marL="0" indent="0" algn="just">
                  <a:buNone/>
                </a:pPr>
                <a:r>
                  <a:rPr lang="tr-TR" dirty="0" smtClean="0"/>
                  <a:t>Denge yuvarlanma açısındaki bozuntu nedeniyle yana kayma da gerçekleşir. Yana kayma nedeniyle düşey kuyruk sapma momenti oluşacağından bu moment sapmayı ve yuvarlanmayı arttırarak uçağın sarmal şekilli hareketle irtifa kaybetmesine neden olabilir. Bu hareket, küçük yana kayma hızı </a:t>
                </a:r>
                <a:r>
                  <a:rPr lang="tr-TR" i="1" dirty="0" smtClean="0">
                    <a:latin typeface="Times New Roman" pitchFamily="18" charset="0"/>
                    <a:cs typeface="Times New Roman" pitchFamily="18" charset="0"/>
                  </a:rPr>
                  <a:t>v</a:t>
                </a:r>
                <a:r>
                  <a:rPr lang="tr-TR" dirty="0" smtClean="0"/>
                  <a:t> ile gerçekleştiğinden </a:t>
                </a:r>
                <a:r>
                  <a:rPr lang="tr-TR" sz="3100" i="1" dirty="0">
                    <a:latin typeface="Times New Roman" pitchFamily="18" charset="0"/>
                    <a:cs typeface="Times New Roman" pitchFamily="18" charset="0"/>
                  </a:rPr>
                  <a:t>Y</a:t>
                </a:r>
                <a:r>
                  <a:rPr lang="tr-TR" dirty="0" smtClean="0"/>
                  <a:t> kuvvet bağıntısı ihmal edilebilir. Yuvarlanma hızı değişimi olan </a:t>
                </a:r>
                <a14:m>
                  <m:oMath xmlns:m="http://schemas.openxmlformats.org/officeDocument/2006/math">
                    <m:acc>
                      <m:accPr>
                        <m:chr m:val="̇"/>
                        <m:ctrlPr>
                          <a:rPr lang="tr-TR" i="1" dirty="0" smtClean="0">
                            <a:latin typeface="Cambria Math"/>
                          </a:rPr>
                        </m:ctrlPr>
                      </m:accPr>
                      <m:e>
                        <m:r>
                          <a:rPr lang="tr-TR" b="0" i="1" dirty="0" smtClean="0">
                            <a:latin typeface="Cambria Math"/>
                          </a:rPr>
                          <m:t>𝑝</m:t>
                        </m:r>
                      </m:e>
                    </m:acc>
                  </m:oMath>
                </a14:m>
                <a:r>
                  <a:rPr lang="tr-TR" dirty="0" smtClean="0"/>
                  <a:t> de sapma hızı değişimi </a:t>
                </a:r>
                <a14:m>
                  <m:oMath xmlns:m="http://schemas.openxmlformats.org/officeDocument/2006/math">
                    <m:acc>
                      <m:accPr>
                        <m:chr m:val="̇"/>
                        <m:ctrlPr>
                          <a:rPr lang="tr-TR" i="1" dirty="0">
                            <a:latin typeface="Cambria Math"/>
                          </a:rPr>
                        </m:ctrlPr>
                      </m:accPr>
                      <m:e>
                        <m:r>
                          <a:rPr lang="tr-TR" b="0" i="1" dirty="0" smtClean="0">
                            <a:latin typeface="Cambria Math"/>
                          </a:rPr>
                          <m:t>𝑟</m:t>
                        </m:r>
                      </m:e>
                    </m:acc>
                  </m:oMath>
                </a14:m>
                <a:r>
                  <a:rPr lang="tr-TR" dirty="0" smtClean="0"/>
                  <a:t>’ye göre çok küçük olduğundan 0 alınabilir. </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57200" y="1240160"/>
                <a:ext cx="8229600" cy="2116832"/>
              </a:xfrm>
              <a:blipFill rotWithShape="1">
                <a:blip r:embed="rId4"/>
                <a:stretch>
                  <a:fillRect l="-889" t="-4598" r="-963"/>
                </a:stretch>
              </a:blipFill>
            </p:spPr>
            <p:txBody>
              <a:bodyPr/>
              <a:lstStyle/>
              <a:p>
                <a:r>
                  <a:rPr lang="tr-TR">
                    <a:noFill/>
                  </a:rPr>
                  <a:t> </a:t>
                </a:r>
              </a:p>
            </p:txBody>
          </p:sp>
        </mc:Fallback>
      </mc:AlternateContent>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321" y="3501008"/>
            <a:ext cx="6044375" cy="2952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Nesne 5"/>
          <p:cNvGraphicFramePr>
            <a:graphicFrameLocks noChangeAspect="1"/>
          </p:cNvGraphicFramePr>
          <p:nvPr>
            <p:extLst>
              <p:ext uri="{D42A27DB-BD31-4B8C-83A1-F6EECF244321}">
                <p14:modId xmlns:p14="http://schemas.microsoft.com/office/powerpoint/2010/main" val="3262778212"/>
              </p:ext>
            </p:extLst>
          </p:nvPr>
        </p:nvGraphicFramePr>
        <p:xfrm>
          <a:off x="467544" y="3511550"/>
          <a:ext cx="2433638" cy="854075"/>
        </p:xfrm>
        <a:graphic>
          <a:graphicData uri="http://schemas.openxmlformats.org/presentationml/2006/ole">
            <mc:AlternateContent xmlns:mc="http://schemas.openxmlformats.org/markup-compatibility/2006">
              <mc:Choice xmlns:v="urn:schemas-microsoft-com:vml" Requires="v">
                <p:oleObj spid="_x0000_s6221" name="Equation" r:id="rId6" imgW="1447560" imgH="507960" progId="Equation.DSMT4">
                  <p:embed/>
                </p:oleObj>
              </mc:Choice>
              <mc:Fallback>
                <p:oleObj name="Equation" r:id="rId6" imgW="1447560" imgH="507960" progId="Equation.DSMT4">
                  <p:embed/>
                  <p:pic>
                    <p:nvPicPr>
                      <p:cNvPr id="0" name=""/>
                      <p:cNvPicPr/>
                      <p:nvPr/>
                    </p:nvPicPr>
                    <p:blipFill>
                      <a:blip r:embed="rId7"/>
                      <a:stretch>
                        <a:fillRect/>
                      </a:stretch>
                    </p:blipFill>
                    <p:spPr>
                      <a:xfrm>
                        <a:off x="467544" y="3511550"/>
                        <a:ext cx="2433638" cy="854075"/>
                      </a:xfrm>
                      <a:prstGeom prst="rect">
                        <a:avLst/>
                      </a:prstGeom>
                    </p:spPr>
                  </p:pic>
                </p:oleObj>
              </mc:Fallback>
            </mc:AlternateContent>
          </a:graphicData>
        </a:graphic>
      </p:graphicFrame>
      <p:graphicFrame>
        <p:nvGraphicFramePr>
          <p:cNvPr id="8" name="Nesne 7"/>
          <p:cNvGraphicFramePr>
            <a:graphicFrameLocks noChangeAspect="1"/>
          </p:cNvGraphicFramePr>
          <p:nvPr>
            <p:extLst>
              <p:ext uri="{D42A27DB-BD31-4B8C-83A1-F6EECF244321}">
                <p14:modId xmlns:p14="http://schemas.microsoft.com/office/powerpoint/2010/main" val="272459459"/>
              </p:ext>
            </p:extLst>
          </p:nvPr>
        </p:nvGraphicFramePr>
        <p:xfrm>
          <a:off x="529457" y="4437063"/>
          <a:ext cx="1200150" cy="777875"/>
        </p:xfrm>
        <a:graphic>
          <a:graphicData uri="http://schemas.openxmlformats.org/presentationml/2006/ole">
            <mc:AlternateContent xmlns:mc="http://schemas.openxmlformats.org/markup-compatibility/2006">
              <mc:Choice xmlns:v="urn:schemas-microsoft-com:vml" Requires="v">
                <p:oleObj spid="_x0000_s6222" name="Equation" r:id="rId8" imgW="685800" imgH="444240" progId="Equation.DSMT4">
                  <p:embed/>
                </p:oleObj>
              </mc:Choice>
              <mc:Fallback>
                <p:oleObj name="Equation" r:id="rId8" imgW="685800" imgH="444240" progId="Equation.DSMT4">
                  <p:embed/>
                  <p:pic>
                    <p:nvPicPr>
                      <p:cNvPr id="0" name=""/>
                      <p:cNvPicPr/>
                      <p:nvPr/>
                    </p:nvPicPr>
                    <p:blipFill>
                      <a:blip r:embed="rId9"/>
                      <a:stretch>
                        <a:fillRect/>
                      </a:stretch>
                    </p:blipFill>
                    <p:spPr>
                      <a:xfrm>
                        <a:off x="529457" y="4437063"/>
                        <a:ext cx="1200150" cy="777875"/>
                      </a:xfrm>
                      <a:prstGeom prst="rect">
                        <a:avLst/>
                      </a:prstGeom>
                    </p:spPr>
                  </p:pic>
                </p:oleObj>
              </mc:Fallback>
            </mc:AlternateContent>
          </a:graphicData>
        </a:graphic>
      </p:graphicFrame>
      <p:graphicFrame>
        <p:nvGraphicFramePr>
          <p:cNvPr id="9" name="Nesne 8"/>
          <p:cNvGraphicFramePr>
            <a:graphicFrameLocks noChangeAspect="1"/>
          </p:cNvGraphicFramePr>
          <p:nvPr>
            <p:extLst>
              <p:ext uri="{D42A27DB-BD31-4B8C-83A1-F6EECF244321}">
                <p14:modId xmlns:p14="http://schemas.microsoft.com/office/powerpoint/2010/main" val="2156928912"/>
              </p:ext>
            </p:extLst>
          </p:nvPr>
        </p:nvGraphicFramePr>
        <p:xfrm>
          <a:off x="529457" y="5290631"/>
          <a:ext cx="1716087" cy="441325"/>
        </p:xfrm>
        <a:graphic>
          <a:graphicData uri="http://schemas.openxmlformats.org/presentationml/2006/ole">
            <mc:AlternateContent xmlns:mc="http://schemas.openxmlformats.org/markup-compatibility/2006">
              <mc:Choice xmlns:v="urn:schemas-microsoft-com:vml" Requires="v">
                <p:oleObj spid="_x0000_s6223" name="Equation" r:id="rId10" imgW="939600" imgH="241200" progId="Equation.DSMT4">
                  <p:embed/>
                </p:oleObj>
              </mc:Choice>
              <mc:Fallback>
                <p:oleObj name="Equation" r:id="rId10" imgW="939600" imgH="241200" progId="Equation.DSMT4">
                  <p:embed/>
                  <p:pic>
                    <p:nvPicPr>
                      <p:cNvPr id="0" name=""/>
                      <p:cNvPicPr/>
                      <p:nvPr/>
                    </p:nvPicPr>
                    <p:blipFill>
                      <a:blip r:embed="rId11"/>
                      <a:stretch>
                        <a:fillRect/>
                      </a:stretch>
                    </p:blipFill>
                    <p:spPr>
                      <a:xfrm>
                        <a:off x="529457" y="5290631"/>
                        <a:ext cx="1716087" cy="441325"/>
                      </a:xfrm>
                      <a:prstGeom prst="rect">
                        <a:avLst/>
                      </a:prstGeom>
                    </p:spPr>
                  </p:pic>
                </p:oleObj>
              </mc:Fallback>
            </mc:AlternateContent>
          </a:graphicData>
        </a:graphic>
      </p:graphicFrame>
      <p:graphicFrame>
        <p:nvGraphicFramePr>
          <p:cNvPr id="10" name="Nesne 9"/>
          <p:cNvGraphicFramePr>
            <a:graphicFrameLocks noChangeAspect="1"/>
          </p:cNvGraphicFramePr>
          <p:nvPr>
            <p:extLst>
              <p:ext uri="{D42A27DB-BD31-4B8C-83A1-F6EECF244321}">
                <p14:modId xmlns:p14="http://schemas.microsoft.com/office/powerpoint/2010/main" val="3334487654"/>
              </p:ext>
            </p:extLst>
          </p:nvPr>
        </p:nvGraphicFramePr>
        <p:xfrm>
          <a:off x="528811" y="5904769"/>
          <a:ext cx="1592897" cy="764591"/>
        </p:xfrm>
        <a:graphic>
          <a:graphicData uri="http://schemas.openxmlformats.org/presentationml/2006/ole">
            <mc:AlternateContent xmlns:mc="http://schemas.openxmlformats.org/markup-compatibility/2006">
              <mc:Choice xmlns:v="urn:schemas-microsoft-com:vml" Requires="v">
                <p:oleObj spid="_x0000_s6224" name="Equation" r:id="rId12" imgW="952200" imgH="457200" progId="Equation.DSMT4">
                  <p:embed/>
                </p:oleObj>
              </mc:Choice>
              <mc:Fallback>
                <p:oleObj name="Equation" r:id="rId12" imgW="952200" imgH="457200" progId="Equation.DSMT4">
                  <p:embed/>
                  <p:pic>
                    <p:nvPicPr>
                      <p:cNvPr id="0" name=""/>
                      <p:cNvPicPr/>
                      <p:nvPr/>
                    </p:nvPicPr>
                    <p:blipFill>
                      <a:blip r:embed="rId13"/>
                      <a:stretch>
                        <a:fillRect/>
                      </a:stretch>
                    </p:blipFill>
                    <p:spPr>
                      <a:xfrm>
                        <a:off x="528811" y="5904769"/>
                        <a:ext cx="1592897" cy="764591"/>
                      </a:xfrm>
                      <a:prstGeom prst="rect">
                        <a:avLst/>
                      </a:prstGeom>
                    </p:spPr>
                  </p:pic>
                </p:oleObj>
              </mc:Fallback>
            </mc:AlternateContent>
          </a:graphicData>
        </a:graphic>
      </p:graphicFrame>
    </p:spTree>
    <p:extLst>
      <p:ext uri="{BB962C8B-B14F-4D97-AF65-F5344CB8AC3E}">
        <p14:creationId xmlns:p14="http://schemas.microsoft.com/office/powerpoint/2010/main" val="1625393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1294</TotalTime>
  <Words>328</Words>
  <Application>Microsoft Office PowerPoint</Application>
  <PresentationFormat>Ekran Gösterisi (4:3)</PresentationFormat>
  <Paragraphs>40</Paragraphs>
  <Slides>15</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15</vt:i4>
      </vt:variant>
    </vt:vector>
  </HeadingPairs>
  <TitlesOfParts>
    <vt:vector size="18" baseType="lpstr">
      <vt:lpstr>Ofis Teması</vt:lpstr>
      <vt:lpstr>Equation</vt:lpstr>
      <vt:lpstr>MathType 7.0 Equation</vt:lpstr>
      <vt:lpstr>UÇM702 Uçuş Kararlılığı ve Otomatik Kontrol   Bölüm 7: Uçuş Dinamik Kararlılığı: Yanlamasına Hareket</vt:lpstr>
      <vt:lpstr>Sapma Hareketi</vt:lpstr>
      <vt:lpstr>Yanlamasına Hareket (Sabit Dümenle)</vt:lpstr>
      <vt:lpstr>PowerPoint Sunusu</vt:lpstr>
      <vt:lpstr>Örnek</vt:lpstr>
      <vt:lpstr>PowerPoint Sunusu</vt:lpstr>
      <vt:lpstr>PowerPoint Sunusu</vt:lpstr>
      <vt:lpstr>Yuvarlanma Modu Yaklaşımı</vt:lpstr>
      <vt:lpstr>Sarmal Mod Yaklaşımı</vt:lpstr>
      <vt:lpstr>PowerPoint Sunusu</vt:lpstr>
      <vt:lpstr>Kayakçı (Dutch Roll) Yaklaşımı</vt:lpstr>
      <vt:lpstr>PowerPoint Sunusu</vt:lpstr>
      <vt:lpstr>Ödev</vt:lpstr>
      <vt:lpstr>Uçağın Kullanılabilirliği Uçak tipi, uçuş fazı, uçuşa elverişlilik (MIL-STD- 1797)</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UÇM702 Uçuş Kararlılığı ve Otomatik Kontrol   Bölüm 6: Uçuş Dinamik Kararlılığı: Yanlamasına Hareket ve modları</dc:title>
  <dc:creator>Harun Çelik</dc:creator>
  <cp:lastModifiedBy>Harun Çelik</cp:lastModifiedBy>
  <cp:revision>49</cp:revision>
  <dcterms:created xsi:type="dcterms:W3CDTF">2022-12-22T12:44:53Z</dcterms:created>
  <dcterms:modified xsi:type="dcterms:W3CDTF">2024-01-04T13:09:26Z</dcterms:modified>
</cp:coreProperties>
</file>