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4" r:id="rId5"/>
    <p:sldId id="265" r:id="rId6"/>
    <p:sldId id="266" r:id="rId7"/>
    <p:sldId id="267" r:id="rId8"/>
    <p:sldId id="268" r:id="rId9"/>
    <p:sldId id="269" r:id="rId10"/>
    <p:sldId id="260" r:id="rId11"/>
    <p:sldId id="270" r:id="rId12"/>
    <p:sldId id="263" r:id="rId13"/>
    <p:sldId id="261" r:id="rId14"/>
    <p:sldId id="272" r:id="rId15"/>
    <p:sldId id="262" r:id="rId16"/>
    <p:sldId id="273" r:id="rId17"/>
    <p:sldId id="274" r:id="rId18"/>
    <p:sldId id="275" r:id="rId19"/>
    <p:sldId id="276" r:id="rId20"/>
    <p:sldId id="277" r:id="rId21"/>
    <p:sldId id="278" r:id="rId22"/>
    <p:sldId id="279" r:id="rId2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CB240-F97C-4E49-9FF9-AA87BEA09C8C}" type="datetimeFigureOut">
              <a:rPr lang="tr-TR" smtClean="0"/>
              <a:pPr/>
              <a:t>15.03.2017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D606B-DA8F-4EE3-9403-DE03507129B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CB240-F97C-4E49-9FF9-AA87BEA09C8C}" type="datetimeFigureOut">
              <a:rPr lang="tr-TR" smtClean="0"/>
              <a:pPr/>
              <a:t>15.03.2017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D606B-DA8F-4EE3-9403-DE03507129B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CB240-F97C-4E49-9FF9-AA87BEA09C8C}" type="datetimeFigureOut">
              <a:rPr lang="tr-TR" smtClean="0"/>
              <a:pPr/>
              <a:t>15.03.2017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D606B-DA8F-4EE3-9403-DE03507129B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CB240-F97C-4E49-9FF9-AA87BEA09C8C}" type="datetimeFigureOut">
              <a:rPr lang="tr-TR" smtClean="0"/>
              <a:pPr/>
              <a:t>15.03.2017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D606B-DA8F-4EE3-9403-DE03507129B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CB240-F97C-4E49-9FF9-AA87BEA09C8C}" type="datetimeFigureOut">
              <a:rPr lang="tr-TR" smtClean="0"/>
              <a:pPr/>
              <a:t>15.03.2017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D606B-DA8F-4EE3-9403-DE03507129B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CB240-F97C-4E49-9FF9-AA87BEA09C8C}" type="datetimeFigureOut">
              <a:rPr lang="tr-TR" smtClean="0"/>
              <a:pPr/>
              <a:t>15.03.2017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D606B-DA8F-4EE3-9403-DE03507129B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CB240-F97C-4E49-9FF9-AA87BEA09C8C}" type="datetimeFigureOut">
              <a:rPr lang="tr-TR" smtClean="0"/>
              <a:pPr/>
              <a:t>15.03.2017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D606B-DA8F-4EE3-9403-DE03507129B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CB240-F97C-4E49-9FF9-AA87BEA09C8C}" type="datetimeFigureOut">
              <a:rPr lang="tr-TR" smtClean="0"/>
              <a:pPr/>
              <a:t>15.03.2017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D606B-DA8F-4EE3-9403-DE03507129B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CB240-F97C-4E49-9FF9-AA87BEA09C8C}" type="datetimeFigureOut">
              <a:rPr lang="tr-TR" smtClean="0"/>
              <a:pPr/>
              <a:t>15.03.2017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D606B-DA8F-4EE3-9403-DE03507129B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CB240-F97C-4E49-9FF9-AA87BEA09C8C}" type="datetimeFigureOut">
              <a:rPr lang="tr-TR" smtClean="0"/>
              <a:pPr/>
              <a:t>15.03.2017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D606B-DA8F-4EE3-9403-DE03507129B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CB240-F97C-4E49-9FF9-AA87BEA09C8C}" type="datetimeFigureOut">
              <a:rPr lang="tr-TR" smtClean="0"/>
              <a:pPr/>
              <a:t>15.03.2017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D606B-DA8F-4EE3-9403-DE03507129B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CB240-F97C-4E49-9FF9-AA87BEA09C8C}" type="datetimeFigureOut">
              <a:rPr lang="tr-TR" smtClean="0"/>
              <a:pPr/>
              <a:t>15.03.2017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D606B-DA8F-4EE3-9403-DE03507129B9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image" Target="../media/image43.png"/><Relationship Id="rId7" Type="http://schemas.openxmlformats.org/officeDocument/2006/relationships/image" Target="../media/image47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Relationship Id="rId9" Type="http://schemas.openxmlformats.org/officeDocument/2006/relationships/image" Target="../media/image49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3" Type="http://schemas.openxmlformats.org/officeDocument/2006/relationships/image" Target="../media/image52.png"/><Relationship Id="rId7" Type="http://schemas.openxmlformats.org/officeDocument/2006/relationships/image" Target="../media/image56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.png"/><Relationship Id="rId5" Type="http://schemas.openxmlformats.org/officeDocument/2006/relationships/image" Target="../media/image54.png"/><Relationship Id="rId4" Type="http://schemas.openxmlformats.org/officeDocument/2006/relationships/image" Target="../media/image53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2.png"/><Relationship Id="rId4" Type="http://schemas.openxmlformats.org/officeDocument/2006/relationships/image" Target="../media/image6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3" Type="http://schemas.openxmlformats.org/officeDocument/2006/relationships/image" Target="../media/image64.png"/><Relationship Id="rId7" Type="http://schemas.openxmlformats.org/officeDocument/2006/relationships/image" Target="../media/image68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7.png"/><Relationship Id="rId5" Type="http://schemas.openxmlformats.org/officeDocument/2006/relationships/image" Target="../media/image66.png"/><Relationship Id="rId4" Type="http://schemas.openxmlformats.org/officeDocument/2006/relationships/image" Target="../media/image65.png"/><Relationship Id="rId9" Type="http://schemas.openxmlformats.org/officeDocument/2006/relationships/image" Target="../media/image7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png"/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png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Aktif Filtre Tasarımı</a:t>
            </a:r>
            <a:endParaRPr lang="tr-TR" dirty="0"/>
          </a:p>
        </p:txBody>
      </p:sp>
      <p:sp>
        <p:nvSpPr>
          <p:cNvPr id="4" name="3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Ders III</a:t>
            </a:r>
          </a:p>
          <a:p>
            <a:r>
              <a:rPr lang="tr-TR" dirty="0" smtClean="0"/>
              <a:t>Aktif Alçak Geçiren Filtreler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357430"/>
            <a:ext cx="7961982" cy="2914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Sallen</a:t>
            </a:r>
            <a:r>
              <a:rPr lang="tr-TR" dirty="0"/>
              <a:t>-</a:t>
            </a:r>
            <a:r>
              <a:rPr lang="tr-TR" dirty="0" err="1" smtClean="0"/>
              <a:t>Key</a:t>
            </a:r>
            <a:r>
              <a:rPr lang="tr-TR" dirty="0" smtClean="0"/>
              <a:t> Alçak Geçiren Filtre</a:t>
            </a:r>
            <a:endParaRPr lang="tr-TR" dirty="0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1928802"/>
            <a:ext cx="120015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 descr="https://upload.wikimedia.org/wikipedia/commons/thumb/e/e3/Sallen-Key_Generic_Circuit.svg/400px-Sallen-Key_Generic_Circuit.svg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29256" y="2285992"/>
            <a:ext cx="3238496" cy="1619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Sallen</a:t>
            </a:r>
            <a:r>
              <a:rPr lang="tr-TR" dirty="0" smtClean="0"/>
              <a:t>-</a:t>
            </a:r>
            <a:r>
              <a:rPr lang="tr-TR" dirty="0" err="1" smtClean="0"/>
              <a:t>Key</a:t>
            </a:r>
            <a:r>
              <a:rPr lang="tr-TR" dirty="0" smtClean="0"/>
              <a:t> Alçak Geçiren Filtre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571744"/>
            <a:ext cx="7818674" cy="293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5" descr="https://upload.wikimedia.org/wikipedia/commons/thumb/e/e3/Sallen-Key_Generic_Circuit.svg/400px-Sallen-Key_Generic_Circuit.sv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1643050"/>
            <a:ext cx="3238496" cy="1619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Sallen</a:t>
            </a:r>
            <a:r>
              <a:rPr lang="tr-TR" dirty="0" smtClean="0"/>
              <a:t>-</a:t>
            </a:r>
            <a:r>
              <a:rPr lang="tr-TR" dirty="0" err="1" smtClean="0"/>
              <a:t>Key</a:t>
            </a:r>
            <a:r>
              <a:rPr lang="tr-TR" dirty="0" smtClean="0"/>
              <a:t> Alçak Geçiren Filtre</a:t>
            </a:r>
            <a:endParaRPr lang="tr-TR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071678"/>
            <a:ext cx="4375037" cy="64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62" name="Picture 6" descr="https://upload.wikimedia.org/wikipedia/commons/thumb/3/3f/Sallen-Key_Lowpass_General.svg/400px-Sallen-Key_Lowpass_General.sv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1428736"/>
            <a:ext cx="3810000" cy="1905000"/>
          </a:xfrm>
          <a:prstGeom prst="rect">
            <a:avLst/>
          </a:prstGeom>
          <a:noFill/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3286124"/>
            <a:ext cx="6829425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Sallen</a:t>
            </a:r>
            <a:r>
              <a:rPr lang="tr-TR" dirty="0" smtClean="0"/>
              <a:t>-</a:t>
            </a:r>
            <a:r>
              <a:rPr lang="tr-TR" dirty="0" err="1" smtClean="0"/>
              <a:t>Key</a:t>
            </a:r>
            <a:r>
              <a:rPr lang="tr-TR" dirty="0" smtClean="0"/>
              <a:t> Alçak Geçiren Filtre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3286124"/>
            <a:ext cx="16383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1571612"/>
            <a:ext cx="4667250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5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2428868"/>
            <a:ext cx="3467100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Ayarlanabilir </a:t>
            </a:r>
            <a:r>
              <a:rPr lang="tr-TR" dirty="0" err="1" smtClean="0"/>
              <a:t>Sallen</a:t>
            </a:r>
            <a:r>
              <a:rPr lang="tr-TR" dirty="0" smtClean="0"/>
              <a:t>-</a:t>
            </a:r>
            <a:r>
              <a:rPr lang="tr-TR" dirty="0" err="1" smtClean="0"/>
              <a:t>Key</a:t>
            </a:r>
            <a:r>
              <a:rPr lang="tr-TR" dirty="0" smtClean="0"/>
              <a:t> Alçak  </a:t>
            </a:r>
            <a:br>
              <a:rPr lang="tr-TR" dirty="0" smtClean="0"/>
            </a:br>
            <a:r>
              <a:rPr lang="tr-TR" dirty="0" smtClean="0"/>
              <a:t>Geçiren Filtre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2000240"/>
            <a:ext cx="667702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2857496"/>
            <a:ext cx="37338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57620" y="3357562"/>
            <a:ext cx="12573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6"/>
          <a:srcRect t="8523"/>
          <a:stretch>
            <a:fillRect/>
          </a:stretch>
        </p:blipFill>
        <p:spPr bwMode="auto">
          <a:xfrm>
            <a:off x="1000100" y="3786190"/>
            <a:ext cx="1781175" cy="76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214414" y="4786322"/>
            <a:ext cx="108585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786182" y="4000504"/>
            <a:ext cx="222885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4" name="Picture 8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786182" y="4643446"/>
            <a:ext cx="12763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Kaskat</a:t>
            </a:r>
            <a:r>
              <a:rPr lang="tr-TR" dirty="0" smtClean="0"/>
              <a:t> Alçak Geçiren Filtreler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500306"/>
            <a:ext cx="577215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38750" y="3857628"/>
            <a:ext cx="390525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Toplu </a:t>
            </a:r>
            <a:r>
              <a:rPr lang="tr-TR" dirty="0" err="1" smtClean="0"/>
              <a:t>Geribesleme</a:t>
            </a:r>
            <a:r>
              <a:rPr lang="tr-TR" smtClean="0"/>
              <a:t> </a:t>
            </a:r>
            <a:r>
              <a:rPr lang="tr-TR" smtClean="0"/>
              <a:t>Topolojisi (Ödev)</a:t>
            </a:r>
            <a:endParaRPr lang="tr-TR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1643050"/>
            <a:ext cx="65151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00" y="2214554"/>
            <a:ext cx="3486150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3857628"/>
            <a:ext cx="506730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14678" y="6143644"/>
            <a:ext cx="29527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500694" y="2214554"/>
            <a:ext cx="2695575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8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85786" y="5143512"/>
            <a:ext cx="192405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2857496"/>
            <a:ext cx="4396786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Yüksek Dereceli Aktif Alçak Geçiren Filtre Tasarımı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1785926"/>
            <a:ext cx="8401080" cy="4525963"/>
          </a:xfrm>
        </p:spPr>
        <p:txBody>
          <a:bodyPr>
            <a:normAutofit fontScale="85000" lnSpcReduction="10000"/>
          </a:bodyPr>
          <a:lstStyle/>
          <a:p>
            <a:r>
              <a:rPr lang="tr-TR" dirty="0" smtClean="0"/>
              <a:t>İdeal alçak geçiren filtre parametrelerini yakalayabilmek amacıyla daha yüksek dereceden alçak geçiren filtre tasarımları gereklidir. 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Bu amaçla birinci ve ikinci dereceden filtre tasarımları, seri şekilde bağlanarak istenen derecede alçak geçiren filtreler tasarlamak mümkündür.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Yüksek Dereceli Aktif Alçak Geçiren Filtre Tasarımı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525963"/>
          </a:xfrm>
        </p:spPr>
        <p:txBody>
          <a:bodyPr/>
          <a:lstStyle/>
          <a:p>
            <a:r>
              <a:rPr lang="tr-TR" dirty="0" smtClean="0"/>
              <a:t>Örnek olarak köşe frekansı </a:t>
            </a:r>
            <a:r>
              <a:rPr lang="tr-TR" dirty="0" err="1" smtClean="0"/>
              <a:t>fc</a:t>
            </a:r>
            <a:r>
              <a:rPr lang="tr-TR" dirty="0" smtClean="0"/>
              <a:t>=50 </a:t>
            </a:r>
            <a:r>
              <a:rPr lang="tr-TR" dirty="0" err="1" smtClean="0"/>
              <a:t>kHz</a:t>
            </a:r>
            <a:r>
              <a:rPr lang="tr-TR" dirty="0" smtClean="0"/>
              <a:t> olan 5. dereceden birim kazançlı alçak geçiren filtre tasarımını inceleyelim. İstenen filtre 5. dereceden </a:t>
            </a:r>
            <a:r>
              <a:rPr lang="tr-TR" dirty="0" err="1" smtClean="0"/>
              <a:t>Butterworth</a:t>
            </a:r>
            <a:r>
              <a:rPr lang="tr-TR" dirty="0" smtClean="0"/>
              <a:t> tipi alçak geçiren filtre olsun. Bu bakımdan 1 adet birinci dereceden + 2 adet ikinci dereceden filtre kullanılabilir.</a:t>
            </a:r>
          </a:p>
          <a:p>
            <a:r>
              <a:rPr lang="tr-TR" dirty="0" smtClean="0"/>
              <a:t>5. dereceden </a:t>
            </a:r>
            <a:r>
              <a:rPr lang="tr-TR" dirty="0" err="1" smtClean="0"/>
              <a:t>Butterworth</a:t>
            </a:r>
            <a:r>
              <a:rPr lang="tr-TR" dirty="0" smtClean="0"/>
              <a:t> tipi alçak geçiren filtre parametreleri aşağıdaki gibi verilebilir.</a:t>
            </a:r>
          </a:p>
          <a:p>
            <a:endParaRPr lang="tr-TR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5429264"/>
            <a:ext cx="3415629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Yüksek Dereceli Aktif Alçak Geçiren Filtre Tasarımı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1571612"/>
            <a:ext cx="3852508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5643578"/>
            <a:ext cx="28384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57356" y="3071810"/>
            <a:ext cx="481965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488" y="4214818"/>
            <a:ext cx="2786082" cy="441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Aktif Bir Filtrenin Genel Yapısı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5329246" cy="4525963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Şekilde aktif filtre yapısı görülmektedir.</a:t>
            </a:r>
          </a:p>
          <a:p>
            <a:r>
              <a:rPr lang="tr-TR" dirty="0" smtClean="0"/>
              <a:t>Aktif filtre yapısı içerisinde kuvvetlendirici, negatif </a:t>
            </a:r>
            <a:r>
              <a:rPr lang="tr-TR" dirty="0" err="1" smtClean="0"/>
              <a:t>geribesleme</a:t>
            </a:r>
            <a:r>
              <a:rPr lang="tr-TR" dirty="0" smtClean="0"/>
              <a:t> katı ve filtreleme katı mevcuttur.</a:t>
            </a:r>
          </a:p>
          <a:p>
            <a:r>
              <a:rPr lang="tr-TR" dirty="0" smtClean="0"/>
              <a:t>Kuvvetlendirici ve </a:t>
            </a:r>
            <a:r>
              <a:rPr lang="tr-TR" dirty="0" err="1" smtClean="0"/>
              <a:t>geribesleme</a:t>
            </a:r>
            <a:r>
              <a:rPr lang="tr-TR" dirty="0" smtClean="0"/>
              <a:t> kısımlarının evirmeyen (</a:t>
            </a:r>
            <a:r>
              <a:rPr lang="tr-TR" dirty="0" err="1" smtClean="0"/>
              <a:t>noninverting</a:t>
            </a:r>
            <a:r>
              <a:rPr lang="tr-TR" dirty="0" smtClean="0"/>
              <a:t>) bir şekilde bağlandığına dikkat edilmelidir.  </a:t>
            </a:r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2143116"/>
            <a:ext cx="3067050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Yüksek Dereceli Aktif Alçak Geçiren Filtre Tasarımı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1357298"/>
            <a:ext cx="4164979" cy="1638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3000372"/>
            <a:ext cx="448627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24" y="4071942"/>
            <a:ext cx="22574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29256" y="3000372"/>
            <a:ext cx="309562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429256" y="3857628"/>
            <a:ext cx="30194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142976" y="4500570"/>
            <a:ext cx="69342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214414" y="5286388"/>
            <a:ext cx="690562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357554" y="6072206"/>
            <a:ext cx="280035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Yüksek Dereceli Aktif Alçak Geçiren Filtre Tasarımı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000240"/>
            <a:ext cx="6591300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4357694"/>
            <a:ext cx="4953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Yüksek Dereceli Aktif Alçak Geçiren Filtre Tasarımı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357430"/>
            <a:ext cx="750570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4286256"/>
            <a:ext cx="42767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Tek Kutuplu Alçak Geçiren Filtre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4900618" cy="4525963"/>
          </a:xfrm>
        </p:spPr>
        <p:txBody>
          <a:bodyPr>
            <a:normAutofit fontScale="92500" lnSpcReduction="10000"/>
          </a:bodyPr>
          <a:lstStyle/>
          <a:p>
            <a:r>
              <a:rPr lang="tr-TR" sz="2600" dirty="0" smtClean="0"/>
              <a:t>Alçak  geçiren filtre yapısında kesim frekansından (</a:t>
            </a:r>
            <a:r>
              <a:rPr lang="tr-TR" sz="2600" dirty="0" err="1" smtClean="0"/>
              <a:t>fc</a:t>
            </a:r>
            <a:r>
              <a:rPr lang="tr-TR" sz="2600" dirty="0" smtClean="0"/>
              <a:t>) daha  küçük  frekanslarda sabit bir kazanç vardır (genellikle birim kazanç). </a:t>
            </a:r>
          </a:p>
          <a:p>
            <a:r>
              <a:rPr lang="tr-TR" sz="2600" dirty="0" smtClean="0"/>
              <a:t>Kesim frekansında,  alçak frekans kazancı 3dB azalır.  </a:t>
            </a:r>
          </a:p>
          <a:p>
            <a:r>
              <a:rPr lang="tr-TR" sz="2600" dirty="0" smtClean="0"/>
              <a:t>Kesim  frekansından  (</a:t>
            </a:r>
            <a:r>
              <a:rPr lang="tr-TR" sz="2600" dirty="0" err="1" smtClean="0"/>
              <a:t>fc</a:t>
            </a:r>
            <a:r>
              <a:rPr lang="tr-TR" sz="2600" dirty="0" smtClean="0"/>
              <a:t>)  yüksek  frekanslar  bant  söndürme  frekansı,  </a:t>
            </a:r>
            <a:r>
              <a:rPr lang="tr-TR" sz="2600" dirty="0" err="1" smtClean="0"/>
              <a:t>fc’den</a:t>
            </a:r>
            <a:r>
              <a:rPr lang="tr-TR" sz="2600" dirty="0" smtClean="0"/>
              <a:t>  küçük  frekanslar ise bant geçirme frekansıdır. </a:t>
            </a:r>
          </a:p>
          <a:p>
            <a:r>
              <a:rPr lang="tr-TR" sz="2600" dirty="0" smtClean="0"/>
              <a:t>Bant söndürme frekansında kazanç oldukça azalır.</a:t>
            </a:r>
            <a:endParaRPr lang="tr-TR" sz="2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1571612"/>
            <a:ext cx="28956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4071942"/>
            <a:ext cx="3057525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60" y="3357562"/>
            <a:ext cx="1333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Tek Kutuplu Alçak Geçiren Filtre</a:t>
            </a:r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357430"/>
            <a:ext cx="1524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1928802"/>
            <a:ext cx="5467350" cy="401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3000372"/>
            <a:ext cx="20859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10" y="4500570"/>
            <a:ext cx="10477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2910" y="3643314"/>
            <a:ext cx="221932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Tek Kutuplu Alçak Geçiren Filtre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214554"/>
            <a:ext cx="3929090" cy="2305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8" y="5643578"/>
            <a:ext cx="340995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2" y="2643182"/>
            <a:ext cx="3143272" cy="1147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72198" y="4000504"/>
            <a:ext cx="1543050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71934" y="4071942"/>
            <a:ext cx="159067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Tek Kutuplu Alçak Geçiren Filtre</a:t>
            </a:r>
            <a:endParaRPr lang="tr-T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071678"/>
            <a:ext cx="3357586" cy="2070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5357826"/>
            <a:ext cx="311467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4942" y="2357430"/>
            <a:ext cx="2506824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00826" y="3643314"/>
            <a:ext cx="140017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4786314" y="3571876"/>
            <a:ext cx="159067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Birim Kazançlı Tek Kutuplu Alçak Geçiren Filtre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714620"/>
            <a:ext cx="3490304" cy="1333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4000504"/>
            <a:ext cx="119062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6446" y="2643182"/>
            <a:ext cx="15621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29322" y="3571876"/>
            <a:ext cx="36195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İkinci Dereceden Alçak Geçiren Filtre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071678"/>
            <a:ext cx="4071966" cy="2233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6143644"/>
            <a:ext cx="30575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4143380"/>
            <a:ext cx="575310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15074" y="2071678"/>
            <a:ext cx="17907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143504" y="3286124"/>
            <a:ext cx="32004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00034" y="4929198"/>
            <a:ext cx="65246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786182" y="5357826"/>
            <a:ext cx="115252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İkinci Dereceden Alçak Geçiren Filtre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214554"/>
            <a:ext cx="4740977" cy="1995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4286256"/>
            <a:ext cx="416242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3174" y="5143512"/>
            <a:ext cx="36195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488" y="5715016"/>
            <a:ext cx="31718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600</TotalTime>
  <Words>305</Words>
  <Application>Microsoft Office PowerPoint</Application>
  <PresentationFormat>Ekran Gösterisi (4:3)</PresentationFormat>
  <Paragraphs>39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3" baseType="lpstr">
      <vt:lpstr>Ofis Teması</vt:lpstr>
      <vt:lpstr>Aktif Filtre Tasarımı</vt:lpstr>
      <vt:lpstr>Aktif Bir Filtrenin Genel Yapısı </vt:lpstr>
      <vt:lpstr>Tek Kutuplu Alçak Geçiren Filtre</vt:lpstr>
      <vt:lpstr>Tek Kutuplu Alçak Geçiren Filtre</vt:lpstr>
      <vt:lpstr>Tek Kutuplu Alçak Geçiren Filtre</vt:lpstr>
      <vt:lpstr>Tek Kutuplu Alçak Geçiren Filtre</vt:lpstr>
      <vt:lpstr>Birim Kazançlı Tek Kutuplu Alçak Geçiren Filtre</vt:lpstr>
      <vt:lpstr>İkinci Dereceden Alçak Geçiren Filtre</vt:lpstr>
      <vt:lpstr>İkinci Dereceden Alçak Geçiren Filtre</vt:lpstr>
      <vt:lpstr>Sallen-Key Alçak Geçiren Filtre</vt:lpstr>
      <vt:lpstr>Sallen-Key Alçak Geçiren Filtre</vt:lpstr>
      <vt:lpstr>Sallen-Key Alçak Geçiren Filtre</vt:lpstr>
      <vt:lpstr>Sallen-Key Alçak Geçiren Filtre</vt:lpstr>
      <vt:lpstr>Ayarlanabilir Sallen-Key Alçak   Geçiren Filtre</vt:lpstr>
      <vt:lpstr>Kaskat Alçak Geçiren Filtreler</vt:lpstr>
      <vt:lpstr>Toplu Geribesleme Topolojisi (Ödev)</vt:lpstr>
      <vt:lpstr>Yüksek Dereceli Aktif Alçak Geçiren Filtre Tasarımı</vt:lpstr>
      <vt:lpstr>Yüksek Dereceli Aktif Alçak Geçiren Filtre Tasarımı</vt:lpstr>
      <vt:lpstr>Yüksek Dereceli Aktif Alçak Geçiren Filtre Tasarımı</vt:lpstr>
      <vt:lpstr>Yüksek Dereceli Aktif Alçak Geçiren Filtre Tasarımı</vt:lpstr>
      <vt:lpstr>Yüksek Dereceli Aktif Alçak Geçiren Filtre Tasarımı</vt:lpstr>
      <vt:lpstr>Yüksek Dereceli Aktif Alçak Geçiren Filtre Tasarımı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Aktif Filtre Tasarımı</dc:title>
  <dc:creator>acer</dc:creator>
  <cp:lastModifiedBy>acer</cp:lastModifiedBy>
  <cp:revision>68</cp:revision>
  <dcterms:created xsi:type="dcterms:W3CDTF">2017-02-27T09:25:53Z</dcterms:created>
  <dcterms:modified xsi:type="dcterms:W3CDTF">2017-03-15T08:23:08Z</dcterms:modified>
</cp:coreProperties>
</file>